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charts/chartEx5.xml" ContentType="application/vnd.ms-office.chartex+xml"/>
  <Override PartName="/ppt/charts/style5.xml" ContentType="application/vnd.ms-office.chartstyle+xml"/>
  <Override PartName="/ppt/charts/colors5.xml" ContentType="application/vnd.ms-office.chartcolorstyle+xml"/>
  <Override PartName="/ppt/charts/chartEx6.xml" ContentType="application/vnd.ms-office.chartex+xml"/>
  <Override PartName="/ppt/charts/style6.xml" ContentType="application/vnd.ms-office.chartstyle+xml"/>
  <Override PartName="/ppt/charts/colors6.xml" ContentType="application/vnd.ms-office.chartcolorstyle+xml"/>
  <Override PartName="/ppt/charts/chartEx7.xml" ContentType="application/vnd.ms-office.chartex+xml"/>
  <Override PartName="/ppt/charts/style7.xml" ContentType="application/vnd.ms-office.chartstyle+xml"/>
  <Override PartName="/ppt/charts/colors7.xml" ContentType="application/vnd.ms-office.chartcolorstyle+xml"/>
  <Override PartName="/ppt/charts/chartEx8.xml" ContentType="application/vnd.ms-office.chartex+xml"/>
  <Override PartName="/ppt/charts/style8.xml" ContentType="application/vnd.ms-office.chartstyle+xml"/>
  <Override PartName="/ppt/charts/colors8.xml" ContentType="application/vnd.ms-office.chartcolorstyle+xml"/>
  <Override PartName="/ppt/charts/chartEx9.xml" ContentType="application/vnd.ms-office.chartex+xml"/>
  <Override PartName="/ppt/charts/style9.xml" ContentType="application/vnd.ms-office.chartstyle+xml"/>
  <Override PartName="/ppt/charts/colors9.xml" ContentType="application/vnd.ms-office.chartcolorstyle+xml"/>
  <Override PartName="/ppt/charts/chart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2.xml" ContentType="application/vnd.openxmlformats-officedocument.presentationml.notesSlide+xml"/>
  <Override PartName="/ppt/charts/chartEx10.xml" ContentType="application/vnd.ms-office.chartex+xml"/>
  <Override PartName="/ppt/charts/style11.xml" ContentType="application/vnd.ms-office.chartstyle+xml"/>
  <Override PartName="/ppt/charts/colors11.xml" ContentType="application/vnd.ms-office.chartcolorstyle+xml"/>
  <Override PartName="/ppt/charts/chartEx11.xml" ContentType="application/vnd.ms-office.chartex+xml"/>
  <Override PartName="/ppt/charts/style12.xml" ContentType="application/vnd.ms-office.chartstyle+xml"/>
  <Override PartName="/ppt/charts/colors12.xml" ContentType="application/vnd.ms-office.chartcolorstyle+xml"/>
  <Override PartName="/ppt/charts/chartEx12.xml" ContentType="application/vnd.ms-office.chartex+xml"/>
  <Override PartName="/ppt/charts/style13.xml" ContentType="application/vnd.ms-office.chartstyle+xml"/>
  <Override PartName="/ppt/charts/colors13.xml" ContentType="application/vnd.ms-office.chartcolorstyle+xml"/>
  <Override PartName="/ppt/charts/chartEx13.xml" ContentType="application/vnd.ms-office.chartex+xml"/>
  <Override PartName="/ppt/charts/style14.xml" ContentType="application/vnd.ms-office.chartstyle+xml"/>
  <Override PartName="/ppt/charts/colors14.xml" ContentType="application/vnd.ms-office.chartcolorstyle+xml"/>
  <Override PartName="/ppt/charts/chartEx14.xml" ContentType="application/vnd.ms-office.chartex+xml"/>
  <Override PartName="/ppt/charts/style15.xml" ContentType="application/vnd.ms-office.chartstyle+xml"/>
  <Override PartName="/ppt/charts/colors15.xml" ContentType="application/vnd.ms-office.chartcolorstyle+xml"/>
  <Override PartName="/ppt/charts/chartEx15.xml" ContentType="application/vnd.ms-office.chartex+xml"/>
  <Override PartName="/ppt/charts/style16.xml" ContentType="application/vnd.ms-office.chartstyle+xml"/>
  <Override PartName="/ppt/charts/colors16.xml" ContentType="application/vnd.ms-office.chartcolorstyle+xml"/>
  <Override PartName="/ppt/charts/chartEx16.xml" ContentType="application/vnd.ms-office.chartex+xml"/>
  <Override PartName="/ppt/charts/style17.xml" ContentType="application/vnd.ms-office.chartstyle+xml"/>
  <Override PartName="/ppt/charts/colors17.xml" ContentType="application/vnd.ms-office.chartcolorstyle+xml"/>
  <Override PartName="/ppt/charts/chartEx17.xml" ContentType="application/vnd.ms-office.chartex+xml"/>
  <Override PartName="/ppt/charts/style18.xml" ContentType="application/vnd.ms-office.chartstyle+xml"/>
  <Override PartName="/ppt/charts/colors18.xml" ContentType="application/vnd.ms-office.chartcolorstyle+xml"/>
  <Override PartName="/ppt/charts/chartEx18.xml" ContentType="application/vnd.ms-office.chartex+xml"/>
  <Override PartName="/ppt/charts/style19.xml" ContentType="application/vnd.ms-office.chartstyle+xml"/>
  <Override PartName="/ppt/charts/colors19.xml" ContentType="application/vnd.ms-office.chartcolorstyle+xml"/>
  <Override PartName="/ppt/charts/chart2.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13.xml" ContentType="application/vnd.openxmlformats-officedocument.presentationml.notesSlide+xml"/>
  <Override PartName="/ppt/charts/chartEx19.xml" ContentType="application/vnd.ms-office.chartex+xml"/>
  <Override PartName="/ppt/charts/style21.xml" ContentType="application/vnd.ms-office.chartstyle+xml"/>
  <Override PartName="/ppt/charts/colors21.xml" ContentType="application/vnd.ms-office.chartcolorstyle+xml"/>
  <Override PartName="/ppt/charts/chartEx20.xml" ContentType="application/vnd.ms-office.chartex+xml"/>
  <Override PartName="/ppt/charts/style22.xml" ContentType="application/vnd.ms-office.chartstyle+xml"/>
  <Override PartName="/ppt/charts/colors22.xml" ContentType="application/vnd.ms-office.chartcolorstyle+xml"/>
  <Override PartName="/ppt/charts/chartEx21.xml" ContentType="application/vnd.ms-office.chartex+xml"/>
  <Override PartName="/ppt/charts/style23.xml" ContentType="application/vnd.ms-office.chartstyle+xml"/>
  <Override PartName="/ppt/charts/colors23.xml" ContentType="application/vnd.ms-office.chartcolorstyle+xml"/>
  <Override PartName="/ppt/charts/chartEx22.xml" ContentType="application/vnd.ms-office.chartex+xml"/>
  <Override PartName="/ppt/charts/style24.xml" ContentType="application/vnd.ms-office.chartstyle+xml"/>
  <Override PartName="/ppt/charts/colors24.xml" ContentType="application/vnd.ms-office.chartcolorstyle+xml"/>
  <Override PartName="/ppt/charts/chartEx23.xml" ContentType="application/vnd.ms-office.chartex+xml"/>
  <Override PartName="/ppt/charts/style25.xml" ContentType="application/vnd.ms-office.chartstyle+xml"/>
  <Override PartName="/ppt/charts/colors25.xml" ContentType="application/vnd.ms-office.chartcolorstyle+xml"/>
  <Override PartName="/ppt/charts/chartEx24.xml" ContentType="application/vnd.ms-office.chartex+xml"/>
  <Override PartName="/ppt/charts/style26.xml" ContentType="application/vnd.ms-office.chartstyle+xml"/>
  <Override PartName="/ppt/charts/colors26.xml" ContentType="application/vnd.ms-office.chartcolorstyle+xml"/>
  <Override PartName="/ppt/charts/chartEx25.xml" ContentType="application/vnd.ms-office.chartex+xml"/>
  <Override PartName="/ppt/charts/style27.xml" ContentType="application/vnd.ms-office.chartstyle+xml"/>
  <Override PartName="/ppt/charts/colors27.xml" ContentType="application/vnd.ms-office.chartcolorstyle+xml"/>
  <Override PartName="/ppt/charts/chartEx26.xml" ContentType="application/vnd.ms-office.chartex+xml"/>
  <Override PartName="/ppt/charts/style28.xml" ContentType="application/vnd.ms-office.chartstyle+xml"/>
  <Override PartName="/ppt/charts/colors28.xml" ContentType="application/vnd.ms-office.chartcolorstyle+xml"/>
  <Override PartName="/ppt/charts/chartEx27.xml" ContentType="application/vnd.ms-office.chartex+xml"/>
  <Override PartName="/ppt/charts/style29.xml" ContentType="application/vnd.ms-office.chartstyle+xml"/>
  <Override PartName="/ppt/charts/colors29.xml" ContentType="application/vnd.ms-office.chartcolorstyle+xml"/>
  <Override PartName="/ppt/charts/chart3.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14.xml" ContentType="application/vnd.openxmlformats-officedocument.presentationml.notesSlide+xml"/>
  <Override PartName="/ppt/charts/chartEx28.xml" ContentType="application/vnd.ms-office.chartex+xml"/>
  <Override PartName="/ppt/charts/style31.xml" ContentType="application/vnd.ms-office.chartstyle+xml"/>
  <Override PartName="/ppt/charts/colors31.xml" ContentType="application/vnd.ms-office.chartcolorstyle+xml"/>
  <Override PartName="/ppt/charts/chartEx29.xml" ContentType="application/vnd.ms-office.chartex+xml"/>
  <Override PartName="/ppt/charts/style32.xml" ContentType="application/vnd.ms-office.chartstyle+xml"/>
  <Override PartName="/ppt/charts/colors32.xml" ContentType="application/vnd.ms-office.chartcolorstyle+xml"/>
  <Override PartName="/ppt/charts/chartEx30.xml" ContentType="application/vnd.ms-office.chartex+xml"/>
  <Override PartName="/ppt/charts/style33.xml" ContentType="application/vnd.ms-office.chartstyle+xml"/>
  <Override PartName="/ppt/charts/colors33.xml" ContentType="application/vnd.ms-office.chartcolorstyle+xml"/>
  <Override PartName="/ppt/charts/chart4.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2"/>
  </p:notesMasterIdLst>
  <p:sldIdLst>
    <p:sldId id="282" r:id="rId5"/>
    <p:sldId id="359" r:id="rId6"/>
    <p:sldId id="385" r:id="rId7"/>
    <p:sldId id="375" r:id="rId8"/>
    <p:sldId id="358" r:id="rId9"/>
    <p:sldId id="363" r:id="rId10"/>
    <p:sldId id="365" r:id="rId11"/>
    <p:sldId id="384" r:id="rId12"/>
    <p:sldId id="383" r:id="rId13"/>
    <p:sldId id="367" r:id="rId14"/>
    <p:sldId id="362" r:id="rId15"/>
    <p:sldId id="369" r:id="rId16"/>
    <p:sldId id="378" r:id="rId17"/>
    <p:sldId id="379" r:id="rId18"/>
    <p:sldId id="380" r:id="rId19"/>
    <p:sldId id="381" r:id="rId20"/>
    <p:sldId id="373" r:id="rId21"/>
  </p:sldIdLst>
  <p:sldSz cx="14630400" cy="82296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D608BC-3CD7-F316-8EC7-21B5C8BFB6D8}" name="Rouser, Kurt" initials="RK" userId="S::kurt.rouser@okstate.edu::e8a4d95b-fdbf-45f1-9b05-015214964ab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urt Rouser" initials="KR" lastIdx="2" clrIdx="0">
    <p:extLst>
      <p:ext uri="{19B8F6BF-5375-455C-9EA6-DF929625EA0E}">
        <p15:presenceInfo xmlns:p15="http://schemas.microsoft.com/office/powerpoint/2012/main" userId="S::kurt.rouser@okstate.edu::e8a4d95b-fdbf-45f1-9b05-015214964ab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D3CAAD"/>
    <a:srgbClr val="D7D0B5"/>
    <a:srgbClr val="888E85"/>
    <a:srgbClr val="001057"/>
    <a:srgbClr val="FFAE5D"/>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E8385C-4139-1212-07D2-CC87808ACB16}" v="98" dt="2025-05-02T04:31:18.3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dal, Soumya Swaraj Mondal" userId="S::soumya.mondal@okstate.edu::b00a756f-2702-4248-b58c-bdee9d99dbc4" providerId="AD" clId="Web-{6DE8385C-4139-1212-07D2-CC87808ACB16}"/>
    <pc:docChg chg="modSld">
      <pc:chgData name="Mondal, Soumya Swaraj Mondal" userId="S::soumya.mondal@okstate.edu::b00a756f-2702-4248-b58c-bdee9d99dbc4" providerId="AD" clId="Web-{6DE8385C-4139-1212-07D2-CC87808ACB16}" dt="2025-05-02T04:31:18.306" v="60" actId="14100"/>
      <pc:docMkLst>
        <pc:docMk/>
      </pc:docMkLst>
      <pc:sldChg chg="delSp">
        <pc:chgData name="Mondal, Soumya Swaraj Mondal" userId="S::soumya.mondal@okstate.edu::b00a756f-2702-4248-b58c-bdee9d99dbc4" providerId="AD" clId="Web-{6DE8385C-4139-1212-07D2-CC87808ACB16}" dt="2025-05-02T04:24:31.408" v="1"/>
        <pc:sldMkLst>
          <pc:docMk/>
          <pc:sldMk cId="1111799963" sldId="358"/>
        </pc:sldMkLst>
        <pc:spChg chg="del">
          <ac:chgData name="Mondal, Soumya Swaraj Mondal" userId="S::soumya.mondal@okstate.edu::b00a756f-2702-4248-b58c-bdee9d99dbc4" providerId="AD" clId="Web-{6DE8385C-4139-1212-07D2-CC87808ACB16}" dt="2025-05-02T04:24:31.408" v="1"/>
          <ac:spMkLst>
            <pc:docMk/>
            <pc:sldMk cId="1111799963" sldId="358"/>
            <ac:spMk id="10" creationId="{4F4BF761-BCFD-48CE-81E7-29E3E08E8B9A}"/>
          </ac:spMkLst>
        </pc:spChg>
      </pc:sldChg>
      <pc:sldChg chg="addSp modSp">
        <pc:chgData name="Mondal, Soumya Swaraj Mondal" userId="S::soumya.mondal@okstate.edu::b00a756f-2702-4248-b58c-bdee9d99dbc4" providerId="AD" clId="Web-{6DE8385C-4139-1212-07D2-CC87808ACB16}" dt="2025-05-02T04:31:18.306" v="60" actId="14100"/>
        <pc:sldMkLst>
          <pc:docMk/>
          <pc:sldMk cId="1291306387" sldId="362"/>
        </pc:sldMkLst>
        <pc:spChg chg="add mod">
          <ac:chgData name="Mondal, Soumya Swaraj Mondal" userId="S::soumya.mondal@okstate.edu::b00a756f-2702-4248-b58c-bdee9d99dbc4" providerId="AD" clId="Web-{6DE8385C-4139-1212-07D2-CC87808ACB16}" dt="2025-05-02T04:31:18.306" v="60" actId="14100"/>
          <ac:spMkLst>
            <pc:docMk/>
            <pc:sldMk cId="1291306387" sldId="362"/>
            <ac:spMk id="2" creationId="{3B3065A7-A3D3-F1A4-8121-677B3981BCCA}"/>
          </ac:spMkLst>
        </pc:spChg>
      </pc:sldChg>
      <pc:sldChg chg="modSp">
        <pc:chgData name="Mondal, Soumya Swaraj Mondal" userId="S::soumya.mondal@okstate.edu::b00a756f-2702-4248-b58c-bdee9d99dbc4" providerId="AD" clId="Web-{6DE8385C-4139-1212-07D2-CC87808ACB16}" dt="2025-05-02T04:26:57.613" v="5" actId="20577"/>
        <pc:sldMkLst>
          <pc:docMk/>
          <pc:sldMk cId="3145992853" sldId="363"/>
        </pc:sldMkLst>
        <pc:spChg chg="mod">
          <ac:chgData name="Mondal, Soumya Swaraj Mondal" userId="S::soumya.mondal@okstate.edu::b00a756f-2702-4248-b58c-bdee9d99dbc4" providerId="AD" clId="Web-{6DE8385C-4139-1212-07D2-CC87808ACB16}" dt="2025-05-02T04:26:57.613" v="5" actId="20577"/>
          <ac:spMkLst>
            <pc:docMk/>
            <pc:sldMk cId="3145992853" sldId="363"/>
            <ac:spMk id="12" creationId="{0A42807A-C1C2-CBF5-BA1C-A9810E96F3F2}"/>
          </ac:spMkLst>
        </pc:spChg>
      </pc:sldChg>
      <pc:sldChg chg="modSp">
        <pc:chgData name="Mondal, Soumya Swaraj Mondal" userId="S::soumya.mondal@okstate.edu::b00a756f-2702-4248-b58c-bdee9d99dbc4" providerId="AD" clId="Web-{6DE8385C-4139-1212-07D2-CC87808ACB16}" dt="2025-05-02T04:27:05.082" v="7" actId="20577"/>
        <pc:sldMkLst>
          <pc:docMk/>
          <pc:sldMk cId="805393458" sldId="365"/>
        </pc:sldMkLst>
        <pc:spChg chg="mod">
          <ac:chgData name="Mondal, Soumya Swaraj Mondal" userId="S::soumya.mondal@okstate.edu::b00a756f-2702-4248-b58c-bdee9d99dbc4" providerId="AD" clId="Web-{6DE8385C-4139-1212-07D2-CC87808ACB16}" dt="2025-05-02T04:27:05.082" v="7" actId="20577"/>
          <ac:spMkLst>
            <pc:docMk/>
            <pc:sldMk cId="805393458" sldId="365"/>
            <ac:spMk id="169" creationId="{B6C7A497-D23B-4DEA-AC6A-B73ABAB09883}"/>
          </ac:spMkLst>
        </pc:spChg>
      </pc:sldChg>
      <pc:sldChg chg="addSp delSp modSp">
        <pc:chgData name="Mondal, Soumya Swaraj Mondal" userId="S::soumya.mondal@okstate.edu::b00a756f-2702-4248-b58c-bdee9d99dbc4" providerId="AD" clId="Web-{6DE8385C-4139-1212-07D2-CC87808ACB16}" dt="2025-05-02T04:30:14.789" v="47"/>
        <pc:sldMkLst>
          <pc:docMk/>
          <pc:sldMk cId="1174119796" sldId="367"/>
        </pc:sldMkLst>
        <pc:spChg chg="add del mod">
          <ac:chgData name="Mondal, Soumya Swaraj Mondal" userId="S::soumya.mondal@okstate.edu::b00a756f-2702-4248-b58c-bdee9d99dbc4" providerId="AD" clId="Web-{6DE8385C-4139-1212-07D2-CC87808ACB16}" dt="2025-05-02T04:28:47.616" v="31"/>
          <ac:spMkLst>
            <pc:docMk/>
            <pc:sldMk cId="1174119796" sldId="367"/>
            <ac:spMk id="2" creationId="{92F1E33B-B4B5-5FD4-DE19-11E17F44203E}"/>
          </ac:spMkLst>
        </pc:spChg>
        <pc:spChg chg="add del mod">
          <ac:chgData name="Mondal, Soumya Swaraj Mondal" userId="S::soumya.mondal@okstate.edu::b00a756f-2702-4248-b58c-bdee9d99dbc4" providerId="AD" clId="Web-{6DE8385C-4139-1212-07D2-CC87808ACB16}" dt="2025-05-02T04:30:14.789" v="47"/>
          <ac:spMkLst>
            <pc:docMk/>
            <pc:sldMk cId="1174119796" sldId="367"/>
            <ac:spMk id="3" creationId="{3B3065A7-A3D3-F1A4-8121-677B3981BCCA}"/>
          </ac:spMkLst>
        </pc:spChg>
        <pc:spChg chg="add del">
          <ac:chgData name="Mondal, Soumya Swaraj Mondal" userId="S::soumya.mondal@okstate.edu::b00a756f-2702-4248-b58c-bdee9d99dbc4" providerId="AD" clId="Web-{6DE8385C-4139-1212-07D2-CC87808ACB16}" dt="2025-05-02T04:29:19.695" v="41"/>
          <ac:spMkLst>
            <pc:docMk/>
            <pc:sldMk cId="1174119796" sldId="367"/>
            <ac:spMk id="5" creationId="{3132E3EE-CD3D-3F1C-2074-9365B2B15EA7}"/>
          </ac:spMkLst>
        </pc:spChg>
        <pc:spChg chg="add mod">
          <ac:chgData name="Mondal, Soumya Swaraj Mondal" userId="S::soumya.mondal@okstate.edu::b00a756f-2702-4248-b58c-bdee9d99dbc4" providerId="AD" clId="Web-{6DE8385C-4139-1212-07D2-CC87808ACB16}" dt="2025-05-02T04:30:03.133" v="46" actId="1076"/>
          <ac:spMkLst>
            <pc:docMk/>
            <pc:sldMk cId="1174119796" sldId="367"/>
            <ac:spMk id="6" creationId="{0848F863-A4A1-E35E-E604-1CA96ACB0F28}"/>
          </ac:spMkLst>
        </pc:spChg>
        <pc:spChg chg="mod">
          <ac:chgData name="Mondal, Soumya Swaraj Mondal" userId="S::soumya.mondal@okstate.edu::b00a756f-2702-4248-b58c-bdee9d99dbc4" providerId="AD" clId="Web-{6DE8385C-4139-1212-07D2-CC87808ACB16}" dt="2025-05-02T04:28:32.304" v="28" actId="14100"/>
          <ac:spMkLst>
            <pc:docMk/>
            <pc:sldMk cId="1174119796" sldId="367"/>
            <ac:spMk id="65" creationId="{A87EB84B-F8D8-EFBF-41A8-2D763B555C98}"/>
          </ac:spMkLst>
        </pc:spChg>
      </pc:sldChg>
      <pc:sldChg chg="delSp">
        <pc:chgData name="Mondal, Soumya Swaraj Mondal" userId="S::soumya.mondal@okstate.edu::b00a756f-2702-4248-b58c-bdee9d99dbc4" providerId="AD" clId="Web-{6DE8385C-4139-1212-07D2-CC87808ACB16}" dt="2025-05-02T04:24:27.892" v="0"/>
        <pc:sldMkLst>
          <pc:docMk/>
          <pc:sldMk cId="3934665527" sldId="375"/>
        </pc:sldMkLst>
        <pc:spChg chg="del">
          <ac:chgData name="Mondal, Soumya Swaraj Mondal" userId="S::soumya.mondal@okstate.edu::b00a756f-2702-4248-b58c-bdee9d99dbc4" providerId="AD" clId="Web-{6DE8385C-4139-1212-07D2-CC87808ACB16}" dt="2025-05-02T04:24:27.892" v="0"/>
          <ac:spMkLst>
            <pc:docMk/>
            <pc:sldMk cId="3934665527" sldId="375"/>
            <ac:spMk id="21" creationId="{AFF8AF52-D4EC-2255-0D71-9003790BFD47}"/>
          </ac:spMkLst>
        </pc:spChg>
      </pc:sldChg>
      <pc:sldChg chg="addSp modSp">
        <pc:chgData name="Mondal, Soumya Swaraj Mondal" userId="S::soumya.mondal@okstate.edu::b00a756f-2702-4248-b58c-bdee9d99dbc4" providerId="AD" clId="Web-{6DE8385C-4139-1212-07D2-CC87808ACB16}" dt="2025-05-02T04:27:44.708" v="26" actId="20577"/>
        <pc:sldMkLst>
          <pc:docMk/>
          <pc:sldMk cId="228921972" sldId="383"/>
        </pc:sldMkLst>
        <pc:spChg chg="add mod">
          <ac:chgData name="Mondal, Soumya Swaraj Mondal" userId="S::soumya.mondal@okstate.edu::b00a756f-2702-4248-b58c-bdee9d99dbc4" providerId="AD" clId="Web-{6DE8385C-4139-1212-07D2-CC87808ACB16}" dt="2025-05-02T04:27:44.708" v="26" actId="20577"/>
          <ac:spMkLst>
            <pc:docMk/>
            <pc:sldMk cId="228921972" sldId="383"/>
            <ac:spMk id="3" creationId="{C580A233-2237-9885-831A-0CE8F88478DF}"/>
          </ac:spMkLst>
        </pc:spChg>
        <pc:picChg chg="mod modCrop">
          <ac:chgData name="Mondal, Soumya Swaraj Mondal" userId="S::soumya.mondal@okstate.edu::b00a756f-2702-4248-b58c-bdee9d99dbc4" providerId="AD" clId="Web-{6DE8385C-4139-1212-07D2-CC87808ACB16}" dt="2025-05-02T04:27:32.926" v="11"/>
          <ac:picMkLst>
            <pc:docMk/>
            <pc:sldMk cId="228921972" sldId="383"/>
            <ac:picMk id="11" creationId="{B8158C22-124A-4846-B858-18A61BCFE061}"/>
          </ac:picMkLst>
        </pc:picChg>
      </pc:sldChg>
      <pc:sldChg chg="delSp">
        <pc:chgData name="Mondal, Soumya Swaraj Mondal" userId="S::soumya.mondal@okstate.edu::b00a756f-2702-4248-b58c-bdee9d99dbc4" providerId="AD" clId="Web-{6DE8385C-4139-1212-07D2-CC87808ACB16}" dt="2025-05-02T04:26:37.957" v="3"/>
        <pc:sldMkLst>
          <pc:docMk/>
          <pc:sldMk cId="1801672455" sldId="385"/>
        </pc:sldMkLst>
        <pc:spChg chg="del">
          <ac:chgData name="Mondal, Soumya Swaraj Mondal" userId="S::soumya.mondal@okstate.edu::b00a756f-2702-4248-b58c-bdee9d99dbc4" providerId="AD" clId="Web-{6DE8385C-4139-1212-07D2-CC87808ACB16}" dt="2025-05-02T04:26:36.988" v="2"/>
          <ac:spMkLst>
            <pc:docMk/>
            <pc:sldMk cId="1801672455" sldId="385"/>
            <ac:spMk id="14" creationId="{00000000-0000-0000-0000-000000000000}"/>
          </ac:spMkLst>
        </pc:spChg>
        <pc:picChg chg="del">
          <ac:chgData name="Mondal, Soumya Swaraj Mondal" userId="S::soumya.mondal@okstate.edu::b00a756f-2702-4248-b58c-bdee9d99dbc4" providerId="AD" clId="Web-{6DE8385C-4139-1212-07D2-CC87808ACB16}" dt="2025-05-02T04:26:37.957" v="3"/>
          <ac:picMkLst>
            <pc:docMk/>
            <pc:sldMk cId="1801672455" sldId="385"/>
            <ac:picMk id="18" creationId="{5EC8926A-A750-4B26-8AE9-CB1CFA5AB701}"/>
          </ac:picMkLst>
        </pc:picChg>
      </pc:sldChg>
    </pc:docChg>
  </pc:docChgLst>
  <pc:docChgLst>
    <pc:chgData name="Shakur, Shihab" userId="cfa79716-d0c0-4756-8916-f9c0aec7f0eb" providerId="ADAL" clId="{299F69DE-6495-42A0-B0C2-BE175FCB1894}"/>
    <pc:docChg chg="custSel modSld">
      <pc:chgData name="Shakur, Shihab" userId="cfa79716-d0c0-4756-8916-f9c0aec7f0eb" providerId="ADAL" clId="{299F69DE-6495-42A0-B0C2-BE175FCB1894}" dt="2025-05-02T04:24:59.341" v="4" actId="732"/>
      <pc:docMkLst>
        <pc:docMk/>
      </pc:docMkLst>
      <pc:sldChg chg="delSp">
        <pc:chgData name="Shakur, Shihab" userId="cfa79716-d0c0-4756-8916-f9c0aec7f0eb" providerId="ADAL" clId="{299F69DE-6495-42A0-B0C2-BE175FCB1894}" dt="2025-05-02T04:24:35.547" v="3" actId="478"/>
        <pc:sldMkLst>
          <pc:docMk/>
          <pc:sldMk cId="1111799963" sldId="358"/>
        </pc:sldMkLst>
        <pc:spChg chg="del">
          <ac:chgData name="Shakur, Shihab" userId="cfa79716-d0c0-4756-8916-f9c0aec7f0eb" providerId="ADAL" clId="{299F69DE-6495-42A0-B0C2-BE175FCB1894}" dt="2025-05-02T04:24:35.547" v="3" actId="478"/>
          <ac:spMkLst>
            <pc:docMk/>
            <pc:sldMk cId="1111799963" sldId="358"/>
            <ac:spMk id="10" creationId="{4F4BF761-BCFD-48CE-81E7-29E3E08E8B9A}"/>
          </ac:spMkLst>
        </pc:spChg>
      </pc:sldChg>
      <pc:sldChg chg="delSp modSp">
        <pc:chgData name="Shakur, Shihab" userId="cfa79716-d0c0-4756-8916-f9c0aec7f0eb" providerId="ADAL" clId="{299F69DE-6495-42A0-B0C2-BE175FCB1894}" dt="2025-05-02T04:24:29.188" v="2" actId="478"/>
        <pc:sldMkLst>
          <pc:docMk/>
          <pc:sldMk cId="3934665527" sldId="375"/>
        </pc:sldMkLst>
        <pc:spChg chg="del mod">
          <ac:chgData name="Shakur, Shihab" userId="cfa79716-d0c0-4756-8916-f9c0aec7f0eb" providerId="ADAL" clId="{299F69DE-6495-42A0-B0C2-BE175FCB1894}" dt="2025-05-02T04:24:29.188" v="2" actId="478"/>
          <ac:spMkLst>
            <pc:docMk/>
            <pc:sldMk cId="3934665527" sldId="375"/>
            <ac:spMk id="21" creationId="{AFF8AF52-D4EC-2255-0D71-9003790BFD47}"/>
          </ac:spMkLst>
        </pc:spChg>
      </pc:sldChg>
      <pc:sldChg chg="modSp">
        <pc:chgData name="Shakur, Shihab" userId="cfa79716-d0c0-4756-8916-f9c0aec7f0eb" providerId="ADAL" clId="{299F69DE-6495-42A0-B0C2-BE175FCB1894}" dt="2025-05-02T04:24:59.341" v="4" actId="732"/>
        <pc:sldMkLst>
          <pc:docMk/>
          <pc:sldMk cId="228921972" sldId="383"/>
        </pc:sldMkLst>
        <pc:picChg chg="mod modCrop">
          <ac:chgData name="Shakur, Shihab" userId="cfa79716-d0c0-4756-8916-f9c0aec7f0eb" providerId="ADAL" clId="{299F69DE-6495-42A0-B0C2-BE175FCB1894}" dt="2025-05-02T04:24:59.341" v="4" actId="732"/>
          <ac:picMkLst>
            <pc:docMk/>
            <pc:sldMk cId="228921972" sldId="383"/>
            <ac:picMk id="11" creationId="{B8158C22-124A-4846-B858-18A61BCFE061}"/>
          </ac:picMkLst>
        </pc:picChg>
      </pc:sldChg>
      <pc:sldChg chg="delSp">
        <pc:chgData name="Shakur, Shihab" userId="cfa79716-d0c0-4756-8916-f9c0aec7f0eb" providerId="ADAL" clId="{299F69DE-6495-42A0-B0C2-BE175FCB1894}" dt="2025-05-02T04:23:10.056" v="0" actId="478"/>
        <pc:sldMkLst>
          <pc:docMk/>
          <pc:sldMk cId="1801672455" sldId="385"/>
        </pc:sldMkLst>
        <pc:spChg chg="del">
          <ac:chgData name="Shakur, Shihab" userId="cfa79716-d0c0-4756-8916-f9c0aec7f0eb" providerId="ADAL" clId="{299F69DE-6495-42A0-B0C2-BE175FCB1894}" dt="2025-05-02T04:23:10.056" v="0" actId="478"/>
          <ac:spMkLst>
            <pc:docMk/>
            <pc:sldMk cId="1801672455" sldId="385"/>
            <ac:spMk id="63" creationId="{C6DC9940-0173-0892-9F6F-B3ECFEB90B5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mshakur\Downloads\IEM%20research%20symposium\image%20metrics.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7A_BA280B21.xlsx"/><Relationship Id="rId2" Type="http://schemas.microsoft.com/office/2011/relationships/chartColorStyle" Target="colors20.xml"/><Relationship Id="rId1" Type="http://schemas.microsoft.com/office/2011/relationships/chartStyle" Target="style20.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7B_A8A57F41.xlsx"/><Relationship Id="rId2" Type="http://schemas.microsoft.com/office/2011/relationships/chartColorStyle" Target="colors30.xml"/><Relationship Id="rId1" Type="http://schemas.microsoft.com/office/2011/relationships/chartStyle" Target="style30.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17C_A1FDD214.xlsx"/><Relationship Id="rId2" Type="http://schemas.microsoft.com/office/2011/relationships/chartColorStyle" Target="colors34.xml"/><Relationship Id="rId1" Type="http://schemas.microsoft.com/office/2011/relationships/chartStyle" Target="style34.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mshakur\Downloads\Copy%20of%20Line%20width%20comaprison_FR_A30_C6_P4.xlsx" TargetMode="External"/></Relationships>
</file>

<file path=ppt/charts/_rels/chartEx10.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mshakur\Downloads\Boxplot_FR_A30_C6_P4.xlsx" TargetMode="External"/></Relationships>
</file>

<file path=ppt/charts/_rels/chartEx11.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mshakur\Downloads\Boxplot_FR_A30_C6_P4.xlsx" TargetMode="External"/></Relationships>
</file>

<file path=ppt/charts/_rels/chartEx12.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mshakur\Downloads\Boxplot_FR_A30_C6_P4.xlsx" TargetMode="External"/></Relationships>
</file>

<file path=ppt/charts/_rels/chartEx13.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oleObject" Target="file:///C:\Users\mshakur\Downloads\Boxplot_FR_A30_C6_P4.xlsx" TargetMode="External"/></Relationships>
</file>

<file path=ppt/charts/_rels/chartEx14.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oleObject" Target="file:///C:\Users\mshakur\Downloads\Boxplot_FR_A30_C6_P4.xlsx" TargetMode="External"/></Relationships>
</file>

<file path=ppt/charts/_rels/chartEx15.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oleObject" Target="file:///C:\Users\mshakur\Downloads\Boxplot_FR_A30_C6_P4.xlsx" TargetMode="External"/></Relationships>
</file>

<file path=ppt/charts/_rels/chartEx16.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oleObject" Target="file:///C:\Users\mshakur\Downloads\Boxplot_FR_A30_C6_P4.xlsx" TargetMode="External"/></Relationships>
</file>

<file path=ppt/charts/_rels/chartEx17.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oleObject" Target="file:///C:\Users\mshakur\Downloads\Boxplot_FR_A30_C6_P4.xlsx" TargetMode="External"/></Relationships>
</file>

<file path=ppt/charts/_rels/chartEx18.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oleObject" Target="file:///C:\Users\mshakur\Downloads\Boxplot_FR_A30_C6_P4.xlsx" TargetMode="External"/></Relationships>
</file>

<file path=ppt/charts/_rels/chartEx19.xml.rels><?xml version="1.0" encoding="UTF-8" standalone="yes"?>
<Relationships xmlns="http://schemas.openxmlformats.org/package/2006/relationships"><Relationship Id="rId3" Type="http://schemas.microsoft.com/office/2011/relationships/chartColorStyle" Target="colors21.xml"/><Relationship Id="rId2" Type="http://schemas.microsoft.com/office/2011/relationships/chartStyle" Target="style21.xml"/><Relationship Id="rId1" Type="http://schemas.openxmlformats.org/officeDocument/2006/relationships/oleObject" Target="https://ostatemailokstate-my.sharepoint.com/personal/shihab_shakur_okstate_edu/Documents/Boxplot_ATM_C9_FR6_P8.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mshakur\Downloads\Copy%20of%20Line%20width%20comaprison_FR_A30_C6_P4.xlsx" TargetMode="External"/></Relationships>
</file>

<file path=ppt/charts/_rels/chartEx20.xml.rels><?xml version="1.0" encoding="UTF-8" standalone="yes"?>
<Relationships xmlns="http://schemas.openxmlformats.org/package/2006/relationships"><Relationship Id="rId3" Type="http://schemas.microsoft.com/office/2011/relationships/chartColorStyle" Target="colors22.xml"/><Relationship Id="rId2" Type="http://schemas.microsoft.com/office/2011/relationships/chartStyle" Target="style22.xml"/><Relationship Id="rId1" Type="http://schemas.openxmlformats.org/officeDocument/2006/relationships/oleObject" Target="https://ostatemailokstate-my.sharepoint.com/personal/shihab_shakur_okstate_edu/Documents/Boxplot_ATM_C9_FR6_P8.xlsx" TargetMode="External"/></Relationships>
</file>

<file path=ppt/charts/_rels/chartEx21.xml.rels><?xml version="1.0" encoding="UTF-8" standalone="yes"?>
<Relationships xmlns="http://schemas.openxmlformats.org/package/2006/relationships"><Relationship Id="rId3" Type="http://schemas.microsoft.com/office/2011/relationships/chartColorStyle" Target="colors23.xml"/><Relationship Id="rId2" Type="http://schemas.microsoft.com/office/2011/relationships/chartStyle" Target="style23.xml"/><Relationship Id="rId1" Type="http://schemas.openxmlformats.org/officeDocument/2006/relationships/oleObject" Target="https://ostatemailokstate-my.sharepoint.com/personal/shihab_shakur_okstate_edu/Documents/Boxplot_ATM_C9_FR6_P8.xlsx" TargetMode="External"/></Relationships>
</file>

<file path=ppt/charts/_rels/chartEx22.xml.rels><?xml version="1.0" encoding="UTF-8" standalone="yes"?>
<Relationships xmlns="http://schemas.openxmlformats.org/package/2006/relationships"><Relationship Id="rId3" Type="http://schemas.microsoft.com/office/2011/relationships/chartColorStyle" Target="colors24.xml"/><Relationship Id="rId2" Type="http://schemas.microsoft.com/office/2011/relationships/chartStyle" Target="style24.xml"/><Relationship Id="rId1" Type="http://schemas.openxmlformats.org/officeDocument/2006/relationships/oleObject" Target="https://ostatemailokstate-my.sharepoint.com/personal/shihab_shakur_okstate_edu/Documents/Boxplot_ATM_C9_FR6_P8.xlsx" TargetMode="External"/></Relationships>
</file>

<file path=ppt/charts/_rels/chartEx23.xml.rels><?xml version="1.0" encoding="UTF-8" standalone="yes"?>
<Relationships xmlns="http://schemas.openxmlformats.org/package/2006/relationships"><Relationship Id="rId3" Type="http://schemas.microsoft.com/office/2011/relationships/chartColorStyle" Target="colors25.xml"/><Relationship Id="rId2" Type="http://schemas.microsoft.com/office/2011/relationships/chartStyle" Target="style25.xml"/><Relationship Id="rId1" Type="http://schemas.openxmlformats.org/officeDocument/2006/relationships/oleObject" Target="https://ostatemailokstate-my.sharepoint.com/personal/shihab_shakur_okstate_edu/Documents/Boxplot_ATM_C9_FR6_P8.xlsx" TargetMode="External"/></Relationships>
</file>

<file path=ppt/charts/_rels/chartEx24.xml.rels><?xml version="1.0" encoding="UTF-8" standalone="yes"?>
<Relationships xmlns="http://schemas.openxmlformats.org/package/2006/relationships"><Relationship Id="rId3" Type="http://schemas.microsoft.com/office/2011/relationships/chartColorStyle" Target="colors26.xml"/><Relationship Id="rId2" Type="http://schemas.microsoft.com/office/2011/relationships/chartStyle" Target="style26.xml"/><Relationship Id="rId1" Type="http://schemas.openxmlformats.org/officeDocument/2006/relationships/oleObject" Target="https://ostatemailokstate-my.sharepoint.com/personal/shihab_shakur_okstate_edu/Documents/Boxplot_ATM_C9_FR6_P8.xlsx" TargetMode="External"/></Relationships>
</file>

<file path=ppt/charts/_rels/chartEx25.xml.rels><?xml version="1.0" encoding="UTF-8" standalone="yes"?>
<Relationships xmlns="http://schemas.openxmlformats.org/package/2006/relationships"><Relationship Id="rId3" Type="http://schemas.microsoft.com/office/2011/relationships/chartColorStyle" Target="colors27.xml"/><Relationship Id="rId2" Type="http://schemas.microsoft.com/office/2011/relationships/chartStyle" Target="style27.xml"/><Relationship Id="rId1" Type="http://schemas.openxmlformats.org/officeDocument/2006/relationships/oleObject" Target="https://ostatemailokstate-my.sharepoint.com/personal/shihab_shakur_okstate_edu/Documents/Boxplot_ATM_C9_FR6_P8.xlsx" TargetMode="External"/></Relationships>
</file>

<file path=ppt/charts/_rels/chartEx26.xml.rels><?xml version="1.0" encoding="UTF-8" standalone="yes"?>
<Relationships xmlns="http://schemas.openxmlformats.org/package/2006/relationships"><Relationship Id="rId3" Type="http://schemas.microsoft.com/office/2011/relationships/chartColorStyle" Target="colors28.xml"/><Relationship Id="rId2" Type="http://schemas.microsoft.com/office/2011/relationships/chartStyle" Target="style28.xml"/><Relationship Id="rId1" Type="http://schemas.openxmlformats.org/officeDocument/2006/relationships/oleObject" Target="https://ostatemailokstate-my.sharepoint.com/personal/shihab_shakur_okstate_edu/Documents/Boxplot_ATM_C9_FR6_P8.xlsx" TargetMode="External"/></Relationships>
</file>

<file path=ppt/charts/_rels/chartEx27.xml.rels><?xml version="1.0" encoding="UTF-8" standalone="yes"?>
<Relationships xmlns="http://schemas.openxmlformats.org/package/2006/relationships"><Relationship Id="rId3" Type="http://schemas.microsoft.com/office/2011/relationships/chartColorStyle" Target="colors29.xml"/><Relationship Id="rId2" Type="http://schemas.microsoft.com/office/2011/relationships/chartStyle" Target="style29.xml"/><Relationship Id="rId1" Type="http://schemas.openxmlformats.org/officeDocument/2006/relationships/oleObject" Target="https://ostatemailokstate-my.sharepoint.com/personal/shihab_shakur_okstate_edu/Documents/Boxplot_ATM_C9_FR6_P8.xlsx" TargetMode="External"/></Relationships>
</file>

<file path=ppt/charts/_rels/chartEx28.xml.rels><?xml version="1.0" encoding="UTF-8" standalone="yes"?>
<Relationships xmlns="http://schemas.openxmlformats.org/package/2006/relationships"><Relationship Id="rId3" Type="http://schemas.microsoft.com/office/2011/relationships/chartColorStyle" Target="colors31.xml"/><Relationship Id="rId2" Type="http://schemas.microsoft.com/office/2011/relationships/chartStyle" Target="style31.xml"/><Relationship Id="rId1" Type="http://schemas.openxmlformats.org/officeDocument/2006/relationships/oleObject" Target="https://ostatemailokstate-my.sharepoint.com/personal/shihab_shakur_okstate_edu/Documents/Boxplot_ATM_C9_FR6_P8.xlsx" TargetMode="External"/></Relationships>
</file>

<file path=ppt/charts/_rels/chartEx29.xml.rels><?xml version="1.0" encoding="UTF-8" standalone="yes"?>
<Relationships xmlns="http://schemas.openxmlformats.org/package/2006/relationships"><Relationship Id="rId3" Type="http://schemas.microsoft.com/office/2011/relationships/chartColorStyle" Target="colors32.xml"/><Relationship Id="rId2" Type="http://schemas.microsoft.com/office/2011/relationships/chartStyle" Target="style32.xml"/><Relationship Id="rId1" Type="http://schemas.openxmlformats.org/officeDocument/2006/relationships/oleObject" Target="https://ostatemailokstate-my.sharepoint.com/personal/shihab_shakur_okstate_edu/Documents/Boxplot_ATM_C9_FR6_P8.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mshakur\Downloads\Copy%20of%20Line%20width%20comaprison_FR_A30_C6_P4.xlsx" TargetMode="External"/></Relationships>
</file>

<file path=ppt/charts/_rels/chartEx30.xml.rels><?xml version="1.0" encoding="UTF-8" standalone="yes"?>
<Relationships xmlns="http://schemas.openxmlformats.org/package/2006/relationships"><Relationship Id="rId3" Type="http://schemas.microsoft.com/office/2011/relationships/chartColorStyle" Target="colors33.xml"/><Relationship Id="rId2" Type="http://schemas.microsoft.com/office/2011/relationships/chartStyle" Target="style33.xml"/><Relationship Id="rId1" Type="http://schemas.openxmlformats.org/officeDocument/2006/relationships/oleObject" Target="https://ostatemailokstate-my.sharepoint.com/personal/shihab_shakur_okstate_edu/Documents/Boxplot_ATM_C9_FR6_P8.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mshakur\Downloads\Copy%20of%20Line%20width%20comaprison_FR_A30_C6_P4.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mshakur\Downloads\Copy%20of%20Line%20width%20comaprison_FR_A30_C6_P4.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mshakur\Downloads\Copy%20of%20Line%20width%20comaprison_FR_A30_C6_P4.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mshakur\Downloads\Copy%20of%20Line%20width%20comaprison_FR_A30_C6_P4.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Users\mshakur\Downloads\Copy%20of%20Line%20width%20comaprison_FR_A30_C6_P4.xlsx" TargetMode="External"/></Relationships>
</file>

<file path=ppt/charts/_rels/chartEx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C:\Users\mshakur\Downloads\Copy%20of%20Line%20width%20comaprison_FR_A30_C6_P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IoU</c:v>
                </c:pt>
              </c:strCache>
            </c:strRef>
          </c:tx>
          <c:spPr>
            <a:solidFill>
              <a:srgbClr val="006400"/>
            </a:solidFill>
            <a:ln>
              <a:noFill/>
            </a:ln>
            <a:effectLst/>
          </c:spPr>
          <c:invertIfNegative val="0"/>
          <c:cat>
            <c:numRef>
              <c:f>Sheet1!$B$2:$B$5</c:f>
              <c:numCache>
                <c:formatCode>General</c:formatCode>
                <c:ptCount val="4"/>
                <c:pt idx="0">
                  <c:v>2</c:v>
                </c:pt>
                <c:pt idx="1">
                  <c:v>4</c:v>
                </c:pt>
                <c:pt idx="2">
                  <c:v>10</c:v>
                </c:pt>
                <c:pt idx="3">
                  <c:v>15</c:v>
                </c:pt>
              </c:numCache>
            </c:numRef>
          </c:cat>
          <c:val>
            <c:numRef>
              <c:f>Sheet1!$C$2:$C$5</c:f>
              <c:numCache>
                <c:formatCode>General</c:formatCode>
                <c:ptCount val="4"/>
                <c:pt idx="0">
                  <c:v>0.79610000000000003</c:v>
                </c:pt>
                <c:pt idx="1">
                  <c:v>0.86319999999999997</c:v>
                </c:pt>
                <c:pt idx="2">
                  <c:v>0.84050000000000002</c:v>
                </c:pt>
                <c:pt idx="3">
                  <c:v>0.80020000000000002</c:v>
                </c:pt>
              </c:numCache>
            </c:numRef>
          </c:val>
          <c:extLst>
            <c:ext xmlns:c16="http://schemas.microsoft.com/office/drawing/2014/chart" uri="{C3380CC4-5D6E-409C-BE32-E72D297353CC}">
              <c16:uniqueId val="{00000000-A31D-445E-92F8-50B1BF0FF2DC}"/>
            </c:ext>
          </c:extLst>
        </c:ser>
        <c:ser>
          <c:idx val="1"/>
          <c:order val="1"/>
          <c:tx>
            <c:strRef>
              <c:f>Sheet1!$D$1</c:f>
              <c:strCache>
                <c:ptCount val="1"/>
                <c:pt idx="0">
                  <c:v>Precision</c:v>
                </c:pt>
              </c:strCache>
            </c:strRef>
          </c:tx>
          <c:spPr>
            <a:solidFill>
              <a:srgbClr val="FFA500"/>
            </a:solidFill>
            <a:ln>
              <a:noFill/>
            </a:ln>
            <a:effectLst/>
          </c:spPr>
          <c:invertIfNegative val="0"/>
          <c:cat>
            <c:numRef>
              <c:f>Sheet1!$B$2:$B$5</c:f>
              <c:numCache>
                <c:formatCode>General</c:formatCode>
                <c:ptCount val="4"/>
                <c:pt idx="0">
                  <c:v>2</c:v>
                </c:pt>
                <c:pt idx="1">
                  <c:v>4</c:v>
                </c:pt>
                <c:pt idx="2">
                  <c:v>10</c:v>
                </c:pt>
                <c:pt idx="3">
                  <c:v>15</c:v>
                </c:pt>
              </c:numCache>
            </c:numRef>
          </c:cat>
          <c:val>
            <c:numRef>
              <c:f>Sheet1!$D$2:$D$5</c:f>
              <c:numCache>
                <c:formatCode>General</c:formatCode>
                <c:ptCount val="4"/>
                <c:pt idx="0">
                  <c:v>0.80420000000000003</c:v>
                </c:pt>
                <c:pt idx="1">
                  <c:v>0.87409999999999999</c:v>
                </c:pt>
                <c:pt idx="2">
                  <c:v>0.89800000000000002</c:v>
                </c:pt>
                <c:pt idx="3">
                  <c:v>0.81730000000000003</c:v>
                </c:pt>
              </c:numCache>
            </c:numRef>
          </c:val>
          <c:extLst>
            <c:ext xmlns:c16="http://schemas.microsoft.com/office/drawing/2014/chart" uri="{C3380CC4-5D6E-409C-BE32-E72D297353CC}">
              <c16:uniqueId val="{00000001-A31D-445E-92F8-50B1BF0FF2DC}"/>
            </c:ext>
          </c:extLst>
        </c:ser>
        <c:ser>
          <c:idx val="2"/>
          <c:order val="2"/>
          <c:tx>
            <c:strRef>
              <c:f>Sheet1!$E$1</c:f>
              <c:strCache>
                <c:ptCount val="1"/>
                <c:pt idx="0">
                  <c:v>F1 Score</c:v>
                </c:pt>
              </c:strCache>
            </c:strRef>
          </c:tx>
          <c:spPr>
            <a:solidFill>
              <a:srgbClr val="800080"/>
            </a:solidFill>
            <a:ln>
              <a:noFill/>
            </a:ln>
            <a:effectLst/>
          </c:spPr>
          <c:invertIfNegative val="0"/>
          <c:cat>
            <c:numRef>
              <c:f>Sheet1!$B$2:$B$5</c:f>
              <c:numCache>
                <c:formatCode>General</c:formatCode>
                <c:ptCount val="4"/>
                <c:pt idx="0">
                  <c:v>2</c:v>
                </c:pt>
                <c:pt idx="1">
                  <c:v>4</c:v>
                </c:pt>
                <c:pt idx="2">
                  <c:v>10</c:v>
                </c:pt>
                <c:pt idx="3">
                  <c:v>15</c:v>
                </c:pt>
              </c:numCache>
            </c:numRef>
          </c:cat>
          <c:val>
            <c:numRef>
              <c:f>Sheet1!$E$2:$E$5</c:f>
              <c:numCache>
                <c:formatCode>General</c:formatCode>
                <c:ptCount val="4"/>
                <c:pt idx="0">
                  <c:v>0.88639999999999997</c:v>
                </c:pt>
                <c:pt idx="1">
                  <c:v>0.92659999999999998</c:v>
                </c:pt>
                <c:pt idx="2">
                  <c:v>0.91320000000000001</c:v>
                </c:pt>
                <c:pt idx="3">
                  <c:v>0.88900000000000001</c:v>
                </c:pt>
              </c:numCache>
            </c:numRef>
          </c:val>
          <c:extLst>
            <c:ext xmlns:c16="http://schemas.microsoft.com/office/drawing/2014/chart" uri="{C3380CC4-5D6E-409C-BE32-E72D297353CC}">
              <c16:uniqueId val="{00000002-A31D-445E-92F8-50B1BF0FF2DC}"/>
            </c:ext>
          </c:extLst>
        </c:ser>
        <c:dLbls>
          <c:showLegendKey val="0"/>
          <c:showVal val="0"/>
          <c:showCatName val="0"/>
          <c:showSerName val="0"/>
          <c:showPercent val="0"/>
          <c:showBubbleSize val="0"/>
        </c:dLbls>
        <c:gapWidth val="70"/>
        <c:axId val="47670975"/>
        <c:axId val="47708431"/>
      </c:barChart>
      <c:catAx>
        <c:axId val="4767097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1">
                    <a:solidFill>
                      <a:schemeClr val="tx1"/>
                    </a:solidFill>
                  </a:rPr>
                  <a:t>Focusing Ratio</a:t>
                </a:r>
              </a:p>
            </c:rich>
          </c:tx>
          <c:layout>
            <c:manualLayout>
              <c:xMode val="edge"/>
              <c:yMode val="edge"/>
              <c:x val="0.4604437498747771"/>
              <c:y val="0.8649045429113388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Arial" panose="020B0604020202020204" pitchFamily="34" charset="0"/>
              </a:defRPr>
            </a:pPr>
            <a:endParaRPr lang="en-US"/>
          </a:p>
        </c:txPr>
        <c:crossAx val="47708431"/>
        <c:crosses val="autoZero"/>
        <c:auto val="1"/>
        <c:lblAlgn val="ctr"/>
        <c:lblOffset val="100"/>
        <c:noMultiLvlLbl val="0"/>
      </c:catAx>
      <c:valAx>
        <c:axId val="47708431"/>
        <c:scaling>
          <c:orientation val="minMax"/>
          <c:max val="1"/>
          <c:min val="0.75000000000000011"/>
        </c:scaling>
        <c:delete val="0"/>
        <c:axPos val="l"/>
        <c:majorGridlines>
          <c:spPr>
            <a:ln w="9525" cap="flat" cmpd="sng" algn="ctr">
              <a:solidFill>
                <a:srgbClr val="0070C0"/>
              </a:solidFill>
              <a:prstDash val="dash"/>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1">
                    <a:solidFill>
                      <a:schemeClr val="tx1"/>
                    </a:solidFill>
                  </a:rPr>
                  <a:t>Metrics value</a:t>
                </a:r>
              </a:p>
            </c:rich>
          </c:tx>
          <c:layout>
            <c:manualLayout>
              <c:xMode val="edge"/>
              <c:yMode val="edge"/>
              <c:x val="1.2213740458015267E-2"/>
              <c:y val="0.2679389729663341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47670975"/>
        <c:crosses val="autoZero"/>
        <c:crossBetween val="between"/>
      </c:valAx>
      <c:spPr>
        <a:noFill/>
        <a:ln w="19050">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383628556306182E-2"/>
          <c:y val="1.6890899133791486E-2"/>
          <c:w val="0.90658619430990994"/>
          <c:h val="0.72926965947438394"/>
        </c:manualLayout>
      </c:layout>
      <c:barChart>
        <c:barDir val="col"/>
        <c:grouping val="clustered"/>
        <c:varyColors val="0"/>
        <c:ser>
          <c:idx val="1"/>
          <c:order val="1"/>
          <c:tx>
            <c:strRef>
              <c:f>Sheet1!$I$1</c:f>
              <c:strCache>
                <c:ptCount val="1"/>
                <c:pt idx="0">
                  <c:v>IoU</c:v>
                </c:pt>
              </c:strCache>
            </c:strRef>
          </c:tx>
          <c:spPr>
            <a:solidFill>
              <a:srgbClr val="006400"/>
            </a:solidFill>
            <a:ln>
              <a:noFill/>
            </a:ln>
            <a:effectLst/>
          </c:spPr>
          <c:invertIfNegative val="0"/>
          <c:cat>
            <c:numRef>
              <c:f>Sheet1!$H$2:$H$4</c:f>
              <c:numCache>
                <c:formatCode>General</c:formatCode>
                <c:ptCount val="3"/>
                <c:pt idx="0">
                  <c:v>6</c:v>
                </c:pt>
                <c:pt idx="1">
                  <c:v>9</c:v>
                </c:pt>
                <c:pt idx="2">
                  <c:v>12</c:v>
                </c:pt>
              </c:numCache>
            </c:numRef>
          </c:cat>
          <c:val>
            <c:numRef>
              <c:f>Sheet1!$I$2:$I$4</c:f>
              <c:numCache>
                <c:formatCode>General</c:formatCode>
                <c:ptCount val="3"/>
                <c:pt idx="0">
                  <c:v>0.7994</c:v>
                </c:pt>
                <c:pt idx="1">
                  <c:v>0.80389999999999995</c:v>
                </c:pt>
                <c:pt idx="2">
                  <c:v>0.79110000000000003</c:v>
                </c:pt>
              </c:numCache>
            </c:numRef>
          </c:val>
          <c:extLst>
            <c:ext xmlns:c16="http://schemas.microsoft.com/office/drawing/2014/chart" uri="{C3380CC4-5D6E-409C-BE32-E72D297353CC}">
              <c16:uniqueId val="{00000000-3520-472A-BC73-4523D641D88F}"/>
            </c:ext>
          </c:extLst>
        </c:ser>
        <c:ser>
          <c:idx val="2"/>
          <c:order val="2"/>
          <c:tx>
            <c:strRef>
              <c:f>Sheet1!$J$1</c:f>
              <c:strCache>
                <c:ptCount val="1"/>
                <c:pt idx="0">
                  <c:v>Precision</c:v>
                </c:pt>
              </c:strCache>
            </c:strRef>
          </c:tx>
          <c:spPr>
            <a:solidFill>
              <a:srgbClr val="FFA500"/>
            </a:solidFill>
            <a:ln>
              <a:noFill/>
            </a:ln>
            <a:effectLst/>
          </c:spPr>
          <c:invertIfNegative val="0"/>
          <c:cat>
            <c:numRef>
              <c:f>Sheet1!$H$2:$H$4</c:f>
              <c:numCache>
                <c:formatCode>General</c:formatCode>
                <c:ptCount val="3"/>
                <c:pt idx="0">
                  <c:v>6</c:v>
                </c:pt>
                <c:pt idx="1">
                  <c:v>9</c:v>
                </c:pt>
                <c:pt idx="2">
                  <c:v>12</c:v>
                </c:pt>
              </c:numCache>
            </c:numRef>
          </c:cat>
          <c:val>
            <c:numRef>
              <c:f>Sheet1!$J$2:$J$4</c:f>
              <c:numCache>
                <c:formatCode>General</c:formatCode>
                <c:ptCount val="3"/>
                <c:pt idx="0">
                  <c:v>0.83560000000000001</c:v>
                </c:pt>
                <c:pt idx="1">
                  <c:v>0.86080000000000001</c:v>
                </c:pt>
                <c:pt idx="2">
                  <c:v>0.80230000000000001</c:v>
                </c:pt>
              </c:numCache>
            </c:numRef>
          </c:val>
          <c:extLst>
            <c:ext xmlns:c16="http://schemas.microsoft.com/office/drawing/2014/chart" uri="{C3380CC4-5D6E-409C-BE32-E72D297353CC}">
              <c16:uniqueId val="{00000001-3520-472A-BC73-4523D641D88F}"/>
            </c:ext>
          </c:extLst>
        </c:ser>
        <c:ser>
          <c:idx val="3"/>
          <c:order val="3"/>
          <c:tx>
            <c:strRef>
              <c:f>Sheet1!$K$1</c:f>
              <c:strCache>
                <c:ptCount val="1"/>
                <c:pt idx="0">
                  <c:v>F1 Score</c:v>
                </c:pt>
              </c:strCache>
            </c:strRef>
          </c:tx>
          <c:spPr>
            <a:solidFill>
              <a:srgbClr val="800080"/>
            </a:solidFill>
            <a:ln>
              <a:noFill/>
            </a:ln>
            <a:effectLst/>
          </c:spPr>
          <c:invertIfNegative val="0"/>
          <c:cat>
            <c:numRef>
              <c:f>Sheet1!$H$2:$H$4</c:f>
              <c:numCache>
                <c:formatCode>General</c:formatCode>
                <c:ptCount val="3"/>
                <c:pt idx="0">
                  <c:v>6</c:v>
                </c:pt>
                <c:pt idx="1">
                  <c:v>9</c:v>
                </c:pt>
                <c:pt idx="2">
                  <c:v>12</c:v>
                </c:pt>
              </c:numCache>
            </c:numRef>
          </c:cat>
          <c:val>
            <c:numRef>
              <c:f>Sheet1!$K$2:$K$4</c:f>
              <c:numCache>
                <c:formatCode>General</c:formatCode>
                <c:ptCount val="3"/>
                <c:pt idx="0">
                  <c:v>0.87819999999999998</c:v>
                </c:pt>
                <c:pt idx="1">
                  <c:v>0.89129999999999998</c:v>
                </c:pt>
                <c:pt idx="2">
                  <c:v>0.86370000000000002</c:v>
                </c:pt>
              </c:numCache>
            </c:numRef>
          </c:val>
          <c:extLst>
            <c:ext xmlns:c16="http://schemas.microsoft.com/office/drawing/2014/chart" uri="{C3380CC4-5D6E-409C-BE32-E72D297353CC}">
              <c16:uniqueId val="{00000002-3520-472A-BC73-4523D641D88F}"/>
            </c:ext>
          </c:extLst>
        </c:ser>
        <c:dLbls>
          <c:showLegendKey val="0"/>
          <c:showVal val="0"/>
          <c:showCatName val="0"/>
          <c:showSerName val="0"/>
          <c:showPercent val="0"/>
          <c:showBubbleSize val="0"/>
        </c:dLbls>
        <c:gapWidth val="70"/>
        <c:axId val="47670975"/>
        <c:axId val="47708431"/>
        <c:extLst>
          <c:ext xmlns:c15="http://schemas.microsoft.com/office/drawing/2012/chart" uri="{02D57815-91ED-43cb-92C2-25804820EDAC}">
            <c15:filteredBarSeries>
              <c15:ser>
                <c:idx val="0"/>
                <c:order val="0"/>
                <c:tx>
                  <c:strRef>
                    <c:extLst>
                      <c:ext uri="{02D57815-91ED-43cb-92C2-25804820EDAC}">
                        <c15:formulaRef>
                          <c15:sqref>Sheet1!$H$1</c15:sqref>
                        </c15:formulaRef>
                      </c:ext>
                    </c:extLst>
                    <c:strCache>
                      <c:ptCount val="1"/>
                      <c:pt idx="0">
                        <c:v>CGFR (sccm)</c:v>
                      </c:pt>
                    </c:strCache>
                  </c:strRef>
                </c:tx>
                <c:spPr>
                  <a:solidFill>
                    <a:schemeClr val="accent1"/>
                  </a:solidFill>
                  <a:ln>
                    <a:noFill/>
                  </a:ln>
                  <a:effectLst/>
                </c:spPr>
                <c:invertIfNegative val="0"/>
                <c:cat>
                  <c:numRef>
                    <c:extLst>
                      <c:ext uri="{02D57815-91ED-43cb-92C2-25804820EDAC}">
                        <c15:formulaRef>
                          <c15:sqref>Sheet1!$H$2:$H$4</c15:sqref>
                        </c15:formulaRef>
                      </c:ext>
                    </c:extLst>
                    <c:numCache>
                      <c:formatCode>General</c:formatCode>
                      <c:ptCount val="3"/>
                      <c:pt idx="0">
                        <c:v>6</c:v>
                      </c:pt>
                      <c:pt idx="1">
                        <c:v>9</c:v>
                      </c:pt>
                      <c:pt idx="2">
                        <c:v>12</c:v>
                      </c:pt>
                    </c:numCache>
                  </c:numRef>
                </c:cat>
                <c:val>
                  <c:numRef>
                    <c:extLst>
                      <c:ext uri="{02D57815-91ED-43cb-92C2-25804820EDAC}">
                        <c15:formulaRef>
                          <c15:sqref>Sheet1!$H$2:$H$4</c15:sqref>
                        </c15:formulaRef>
                      </c:ext>
                    </c:extLst>
                    <c:numCache>
                      <c:formatCode>General</c:formatCode>
                      <c:ptCount val="3"/>
                      <c:pt idx="0">
                        <c:v>6</c:v>
                      </c:pt>
                      <c:pt idx="1">
                        <c:v>9</c:v>
                      </c:pt>
                      <c:pt idx="2">
                        <c:v>12</c:v>
                      </c:pt>
                    </c:numCache>
                  </c:numRef>
                </c:val>
                <c:extLst>
                  <c:ext xmlns:c16="http://schemas.microsoft.com/office/drawing/2014/chart" uri="{C3380CC4-5D6E-409C-BE32-E72D297353CC}">
                    <c16:uniqueId val="{00000003-3520-472A-BC73-4523D641D88F}"/>
                  </c:ext>
                </c:extLst>
              </c15:ser>
            </c15:filteredBarSeries>
          </c:ext>
        </c:extLst>
      </c:barChart>
      <c:catAx>
        <c:axId val="4767097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1">
                    <a:solidFill>
                      <a:schemeClr val="tx1"/>
                    </a:solidFill>
                  </a:rPr>
                  <a:t>CGFR (sccm)</a:t>
                </a:r>
              </a:p>
            </c:rich>
          </c:tx>
          <c:layout>
            <c:manualLayout>
              <c:xMode val="edge"/>
              <c:yMode val="edge"/>
              <c:x val="0.28832265346940622"/>
              <c:y val="0.8543023248048193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Arial" panose="020B0604020202020204" pitchFamily="34" charset="0"/>
              </a:defRPr>
            </a:pPr>
            <a:endParaRPr lang="en-US"/>
          </a:p>
        </c:txPr>
        <c:crossAx val="47708431"/>
        <c:crosses val="autoZero"/>
        <c:auto val="1"/>
        <c:lblAlgn val="ctr"/>
        <c:lblOffset val="100"/>
        <c:noMultiLvlLbl val="0"/>
      </c:catAx>
      <c:valAx>
        <c:axId val="47708431"/>
        <c:scaling>
          <c:orientation val="minMax"/>
          <c:max val="1"/>
          <c:min val="0.75000000000000011"/>
        </c:scaling>
        <c:delete val="1"/>
        <c:axPos val="l"/>
        <c:majorGridlines>
          <c:spPr>
            <a:ln w="9525" cap="flat" cmpd="sng" algn="ctr">
              <a:solidFill>
                <a:srgbClr val="0070C0"/>
              </a:solidFill>
              <a:prstDash val="dash"/>
              <a:round/>
            </a:ln>
            <a:effectLst/>
          </c:spPr>
        </c:majorGridlines>
        <c:numFmt formatCode="General" sourceLinked="1"/>
        <c:majorTickMark val="none"/>
        <c:minorTickMark val="none"/>
        <c:tickLblPos val="nextTo"/>
        <c:crossAx val="47670975"/>
        <c:crosses val="autoZero"/>
        <c:crossBetween val="between"/>
      </c:valAx>
      <c:spPr>
        <a:noFill/>
        <a:ln w="19050">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2"/>
          <c:order val="1"/>
          <c:tx>
            <c:strRef>
              <c:f>Sheet1!$C$14</c:f>
              <c:strCache>
                <c:ptCount val="1"/>
                <c:pt idx="0">
                  <c:v>IoU</c:v>
                </c:pt>
              </c:strCache>
            </c:strRef>
          </c:tx>
          <c:spPr>
            <a:solidFill>
              <a:srgbClr val="006400"/>
            </a:solidFill>
            <a:ln>
              <a:noFill/>
            </a:ln>
            <a:effectLst/>
          </c:spPr>
          <c:invertIfNegative val="0"/>
          <c:cat>
            <c:numRef>
              <c:f>Sheet1!$B$15:$B$17</c:f>
              <c:numCache>
                <c:formatCode>General</c:formatCode>
                <c:ptCount val="3"/>
                <c:pt idx="0">
                  <c:v>23.5</c:v>
                </c:pt>
                <c:pt idx="1">
                  <c:v>30</c:v>
                </c:pt>
                <c:pt idx="2">
                  <c:v>36.5</c:v>
                </c:pt>
              </c:numCache>
            </c:numRef>
          </c:cat>
          <c:val>
            <c:numRef>
              <c:f>Sheet1!$C$15:$C$17</c:f>
              <c:numCache>
                <c:formatCode>General</c:formatCode>
                <c:ptCount val="3"/>
                <c:pt idx="0">
                  <c:v>0.80410000000000004</c:v>
                </c:pt>
                <c:pt idx="1">
                  <c:v>0.81559999999999999</c:v>
                </c:pt>
                <c:pt idx="2">
                  <c:v>0.78520000000000001</c:v>
                </c:pt>
              </c:numCache>
            </c:numRef>
          </c:val>
          <c:extLst>
            <c:ext xmlns:c16="http://schemas.microsoft.com/office/drawing/2014/chart" uri="{C3380CC4-5D6E-409C-BE32-E72D297353CC}">
              <c16:uniqueId val="{00000000-DF5D-4FC2-A75F-96AA46DD071C}"/>
            </c:ext>
          </c:extLst>
        </c:ser>
        <c:ser>
          <c:idx val="3"/>
          <c:order val="2"/>
          <c:tx>
            <c:strRef>
              <c:f>Sheet1!$D$14</c:f>
              <c:strCache>
                <c:ptCount val="1"/>
                <c:pt idx="0">
                  <c:v>Precision</c:v>
                </c:pt>
              </c:strCache>
            </c:strRef>
          </c:tx>
          <c:spPr>
            <a:solidFill>
              <a:srgbClr val="FFA500"/>
            </a:solidFill>
            <a:ln>
              <a:noFill/>
            </a:ln>
            <a:effectLst/>
          </c:spPr>
          <c:invertIfNegative val="0"/>
          <c:cat>
            <c:numRef>
              <c:f>Sheet1!$B$15:$B$17</c:f>
              <c:numCache>
                <c:formatCode>General</c:formatCode>
                <c:ptCount val="3"/>
                <c:pt idx="0">
                  <c:v>23.5</c:v>
                </c:pt>
                <c:pt idx="1">
                  <c:v>30</c:v>
                </c:pt>
                <c:pt idx="2">
                  <c:v>36.5</c:v>
                </c:pt>
              </c:numCache>
            </c:numRef>
          </c:cat>
          <c:val>
            <c:numRef>
              <c:f>Sheet1!$D$15:$D$17</c:f>
              <c:numCache>
                <c:formatCode>General</c:formatCode>
                <c:ptCount val="3"/>
                <c:pt idx="0">
                  <c:v>0.89200000000000002</c:v>
                </c:pt>
                <c:pt idx="1">
                  <c:v>0.87019999999999997</c:v>
                </c:pt>
                <c:pt idx="2">
                  <c:v>0.80400000000000005</c:v>
                </c:pt>
              </c:numCache>
            </c:numRef>
          </c:val>
          <c:extLst>
            <c:ext xmlns:c16="http://schemas.microsoft.com/office/drawing/2014/chart" uri="{C3380CC4-5D6E-409C-BE32-E72D297353CC}">
              <c16:uniqueId val="{00000001-DF5D-4FC2-A75F-96AA46DD071C}"/>
            </c:ext>
          </c:extLst>
        </c:ser>
        <c:ser>
          <c:idx val="0"/>
          <c:order val="3"/>
          <c:tx>
            <c:strRef>
              <c:f>Sheet1!$E$14</c:f>
              <c:strCache>
                <c:ptCount val="1"/>
                <c:pt idx="0">
                  <c:v>F1 Score</c:v>
                </c:pt>
              </c:strCache>
            </c:strRef>
          </c:tx>
          <c:spPr>
            <a:solidFill>
              <a:srgbClr val="800080"/>
            </a:solidFill>
            <a:ln>
              <a:noFill/>
            </a:ln>
            <a:effectLst/>
          </c:spPr>
          <c:invertIfNegative val="0"/>
          <c:cat>
            <c:numRef>
              <c:f>Sheet1!$B$15:$B$17</c:f>
              <c:numCache>
                <c:formatCode>General</c:formatCode>
                <c:ptCount val="3"/>
                <c:pt idx="0">
                  <c:v>23.5</c:v>
                </c:pt>
                <c:pt idx="1">
                  <c:v>30</c:v>
                </c:pt>
                <c:pt idx="2">
                  <c:v>36.5</c:v>
                </c:pt>
              </c:numCache>
            </c:numRef>
          </c:cat>
          <c:val>
            <c:numRef>
              <c:f>Sheet1!$E$15:$E$17</c:f>
              <c:numCache>
                <c:formatCode>General</c:formatCode>
                <c:ptCount val="3"/>
                <c:pt idx="0">
                  <c:v>0.89139999999999997</c:v>
                </c:pt>
                <c:pt idx="1">
                  <c:v>0.89829999999999999</c:v>
                </c:pt>
                <c:pt idx="2">
                  <c:v>0.86360000000000003</c:v>
                </c:pt>
              </c:numCache>
            </c:numRef>
          </c:val>
          <c:extLst>
            <c:ext xmlns:c16="http://schemas.microsoft.com/office/drawing/2014/chart" uri="{C3380CC4-5D6E-409C-BE32-E72D297353CC}">
              <c16:uniqueId val="{00000002-DF5D-4FC2-A75F-96AA46DD071C}"/>
            </c:ext>
          </c:extLst>
        </c:ser>
        <c:dLbls>
          <c:showLegendKey val="0"/>
          <c:showVal val="0"/>
          <c:showCatName val="0"/>
          <c:showSerName val="0"/>
          <c:showPercent val="0"/>
          <c:showBubbleSize val="0"/>
        </c:dLbls>
        <c:gapWidth val="70"/>
        <c:axId val="47670975"/>
        <c:axId val="47708431"/>
        <c:extLst>
          <c:ext xmlns:c15="http://schemas.microsoft.com/office/drawing/2012/chart" uri="{02D57815-91ED-43cb-92C2-25804820EDAC}">
            <c15:filteredBarSeries>
              <c15:ser>
                <c:idx val="1"/>
                <c:order val="0"/>
                <c:tx>
                  <c:strRef>
                    <c:extLst>
                      <c:ext uri="{02D57815-91ED-43cb-92C2-25804820EDAC}">
                        <c15:formulaRef>
                          <c15:sqref>Sheet1!$B$14</c15:sqref>
                        </c15:formulaRef>
                      </c:ext>
                    </c:extLst>
                    <c:strCache>
                      <c:ptCount val="1"/>
                      <c:pt idx="0">
                        <c:v>ATM (V)</c:v>
                      </c:pt>
                    </c:strCache>
                  </c:strRef>
                </c:tx>
                <c:spPr>
                  <a:solidFill>
                    <a:schemeClr val="accent2"/>
                  </a:solidFill>
                  <a:ln>
                    <a:noFill/>
                  </a:ln>
                  <a:effectLst/>
                </c:spPr>
                <c:invertIfNegative val="0"/>
                <c:cat>
                  <c:numRef>
                    <c:extLst>
                      <c:ext uri="{02D57815-91ED-43cb-92C2-25804820EDAC}">
                        <c15:formulaRef>
                          <c15:sqref>Sheet1!$B$15:$B$17</c15:sqref>
                        </c15:formulaRef>
                      </c:ext>
                    </c:extLst>
                    <c:numCache>
                      <c:formatCode>General</c:formatCode>
                      <c:ptCount val="3"/>
                      <c:pt idx="0">
                        <c:v>23.5</c:v>
                      </c:pt>
                      <c:pt idx="1">
                        <c:v>30</c:v>
                      </c:pt>
                      <c:pt idx="2">
                        <c:v>36.5</c:v>
                      </c:pt>
                    </c:numCache>
                  </c:numRef>
                </c:cat>
                <c:val>
                  <c:numRef>
                    <c:extLst>
                      <c:ext uri="{02D57815-91ED-43cb-92C2-25804820EDAC}">
                        <c15:formulaRef>
                          <c15:sqref>Sheet1!$B$15:$B$17</c15:sqref>
                        </c15:formulaRef>
                      </c:ext>
                    </c:extLst>
                    <c:numCache>
                      <c:formatCode>General</c:formatCode>
                      <c:ptCount val="3"/>
                      <c:pt idx="0">
                        <c:v>23.5</c:v>
                      </c:pt>
                      <c:pt idx="1">
                        <c:v>30</c:v>
                      </c:pt>
                      <c:pt idx="2">
                        <c:v>36.5</c:v>
                      </c:pt>
                    </c:numCache>
                  </c:numRef>
                </c:val>
                <c:extLst>
                  <c:ext xmlns:c16="http://schemas.microsoft.com/office/drawing/2014/chart" uri="{C3380CC4-5D6E-409C-BE32-E72D297353CC}">
                    <c16:uniqueId val="{00000003-DF5D-4FC2-A75F-96AA46DD071C}"/>
                  </c:ext>
                </c:extLst>
              </c15:ser>
            </c15:filteredBarSeries>
          </c:ext>
        </c:extLst>
      </c:barChart>
      <c:catAx>
        <c:axId val="4767097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1">
                    <a:solidFill>
                      <a:schemeClr val="tx1"/>
                    </a:solidFill>
                  </a:rPr>
                  <a:t>ATM (volt)</a:t>
                </a:r>
              </a:p>
            </c:rich>
          </c:tx>
          <c:layout>
            <c:manualLayout>
              <c:xMode val="edge"/>
              <c:yMode val="edge"/>
              <c:x val="0.35596606282525306"/>
              <c:y val="0.8649045300635130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Arial" panose="020B0604020202020204" pitchFamily="34" charset="0"/>
              </a:defRPr>
            </a:pPr>
            <a:endParaRPr lang="en-US"/>
          </a:p>
        </c:txPr>
        <c:crossAx val="47708431"/>
        <c:crosses val="autoZero"/>
        <c:auto val="1"/>
        <c:lblAlgn val="ctr"/>
        <c:lblOffset val="100"/>
        <c:noMultiLvlLbl val="0"/>
      </c:catAx>
      <c:valAx>
        <c:axId val="47708431"/>
        <c:scaling>
          <c:orientation val="minMax"/>
          <c:max val="1"/>
          <c:min val="0.75000000000000011"/>
        </c:scaling>
        <c:delete val="1"/>
        <c:axPos val="l"/>
        <c:majorGridlines>
          <c:spPr>
            <a:ln w="9525" cap="flat" cmpd="sng" algn="ctr">
              <a:solidFill>
                <a:srgbClr val="0070C0"/>
              </a:solidFill>
              <a:prstDash val="dash"/>
              <a:round/>
            </a:ln>
            <a:effectLst/>
          </c:spPr>
        </c:majorGridlines>
        <c:numFmt formatCode="General" sourceLinked="1"/>
        <c:majorTickMark val="none"/>
        <c:minorTickMark val="none"/>
        <c:tickLblPos val="nextTo"/>
        <c:crossAx val="47670975"/>
        <c:crosses val="autoZero"/>
        <c:crossBetween val="between"/>
      </c:valAx>
      <c:spPr>
        <a:noFill/>
        <a:ln w="19050">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Sheet1!$C$8</c:f>
              <c:strCache>
                <c:ptCount val="1"/>
                <c:pt idx="0">
                  <c:v>IoU</c:v>
                </c:pt>
              </c:strCache>
            </c:strRef>
          </c:tx>
          <c:spPr>
            <a:solidFill>
              <a:srgbClr val="006400"/>
            </a:solidFill>
            <a:ln>
              <a:noFill/>
            </a:ln>
            <a:effectLst/>
          </c:spPr>
          <c:invertIfNegative val="0"/>
          <c:cat>
            <c:numRef>
              <c:f>Sheet1!$B$9:$B$11</c:f>
              <c:numCache>
                <c:formatCode>General</c:formatCode>
                <c:ptCount val="3"/>
                <c:pt idx="0">
                  <c:v>0.2</c:v>
                </c:pt>
                <c:pt idx="1">
                  <c:v>0.6</c:v>
                </c:pt>
                <c:pt idx="2">
                  <c:v>1</c:v>
                </c:pt>
              </c:numCache>
            </c:numRef>
          </c:cat>
          <c:val>
            <c:numRef>
              <c:f>Sheet1!$C$9:$C$11</c:f>
              <c:numCache>
                <c:formatCode>General</c:formatCode>
                <c:ptCount val="3"/>
                <c:pt idx="0">
                  <c:v>0.8407</c:v>
                </c:pt>
                <c:pt idx="1">
                  <c:v>0.84840000000000004</c:v>
                </c:pt>
                <c:pt idx="2">
                  <c:v>0.85729999999999995</c:v>
                </c:pt>
              </c:numCache>
            </c:numRef>
          </c:val>
          <c:extLst>
            <c:ext xmlns:c16="http://schemas.microsoft.com/office/drawing/2014/chart" uri="{C3380CC4-5D6E-409C-BE32-E72D297353CC}">
              <c16:uniqueId val="{00000000-080E-461E-ABD6-6D2E40EA0EC1}"/>
            </c:ext>
          </c:extLst>
        </c:ser>
        <c:ser>
          <c:idx val="2"/>
          <c:order val="1"/>
          <c:tx>
            <c:strRef>
              <c:f>Sheet1!$D$8</c:f>
              <c:strCache>
                <c:ptCount val="1"/>
                <c:pt idx="0">
                  <c:v>Precision</c:v>
                </c:pt>
              </c:strCache>
            </c:strRef>
          </c:tx>
          <c:spPr>
            <a:solidFill>
              <a:srgbClr val="FFA500"/>
            </a:solidFill>
            <a:ln>
              <a:noFill/>
            </a:ln>
            <a:effectLst/>
          </c:spPr>
          <c:invertIfNegative val="0"/>
          <c:cat>
            <c:numRef>
              <c:f>Sheet1!$B$9:$B$11</c:f>
              <c:numCache>
                <c:formatCode>General</c:formatCode>
                <c:ptCount val="3"/>
                <c:pt idx="0">
                  <c:v>0.2</c:v>
                </c:pt>
                <c:pt idx="1">
                  <c:v>0.6</c:v>
                </c:pt>
                <c:pt idx="2">
                  <c:v>1</c:v>
                </c:pt>
              </c:numCache>
            </c:numRef>
          </c:cat>
          <c:val>
            <c:numRef>
              <c:f>Sheet1!$D$9:$D$11</c:f>
              <c:numCache>
                <c:formatCode>General</c:formatCode>
                <c:ptCount val="3"/>
                <c:pt idx="0">
                  <c:v>0.90600000000000003</c:v>
                </c:pt>
                <c:pt idx="1">
                  <c:v>0.91620000000000001</c:v>
                </c:pt>
                <c:pt idx="2">
                  <c:v>0.92969999999999997</c:v>
                </c:pt>
              </c:numCache>
            </c:numRef>
          </c:val>
          <c:extLst>
            <c:ext xmlns:c16="http://schemas.microsoft.com/office/drawing/2014/chart" uri="{C3380CC4-5D6E-409C-BE32-E72D297353CC}">
              <c16:uniqueId val="{00000001-080E-461E-ABD6-6D2E40EA0EC1}"/>
            </c:ext>
          </c:extLst>
        </c:ser>
        <c:ser>
          <c:idx val="3"/>
          <c:order val="2"/>
          <c:tx>
            <c:strRef>
              <c:f>Sheet1!$E$8</c:f>
              <c:strCache>
                <c:ptCount val="1"/>
                <c:pt idx="0">
                  <c:v>F1 Score</c:v>
                </c:pt>
              </c:strCache>
            </c:strRef>
          </c:tx>
          <c:spPr>
            <a:solidFill>
              <a:srgbClr val="800080"/>
            </a:solidFill>
            <a:ln>
              <a:noFill/>
            </a:ln>
            <a:effectLst/>
          </c:spPr>
          <c:invertIfNegative val="0"/>
          <c:cat>
            <c:numRef>
              <c:f>Sheet1!$B$9:$B$11</c:f>
              <c:numCache>
                <c:formatCode>General</c:formatCode>
                <c:ptCount val="3"/>
                <c:pt idx="0">
                  <c:v>0.2</c:v>
                </c:pt>
                <c:pt idx="1">
                  <c:v>0.6</c:v>
                </c:pt>
                <c:pt idx="2">
                  <c:v>1</c:v>
                </c:pt>
              </c:numCache>
            </c:numRef>
          </c:cat>
          <c:val>
            <c:numRef>
              <c:f>Sheet1!$E$9:$E$11</c:f>
              <c:numCache>
                <c:formatCode>General</c:formatCode>
                <c:ptCount val="3"/>
                <c:pt idx="0">
                  <c:v>0.91349999999999998</c:v>
                </c:pt>
                <c:pt idx="1">
                  <c:v>0.91790000000000005</c:v>
                </c:pt>
                <c:pt idx="2">
                  <c:v>0.92320000000000002</c:v>
                </c:pt>
              </c:numCache>
            </c:numRef>
          </c:val>
          <c:extLst>
            <c:ext xmlns:c16="http://schemas.microsoft.com/office/drawing/2014/chart" uri="{C3380CC4-5D6E-409C-BE32-E72D297353CC}">
              <c16:uniqueId val="{00000002-080E-461E-ABD6-6D2E40EA0EC1}"/>
            </c:ext>
          </c:extLst>
        </c:ser>
        <c:dLbls>
          <c:showLegendKey val="0"/>
          <c:showVal val="0"/>
          <c:showCatName val="0"/>
          <c:showSerName val="0"/>
          <c:showPercent val="0"/>
          <c:showBubbleSize val="0"/>
        </c:dLbls>
        <c:gapWidth val="70"/>
        <c:axId val="47670975"/>
        <c:axId val="47708431"/>
        <c:extLst/>
      </c:barChart>
      <c:catAx>
        <c:axId val="4767097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1">
                    <a:solidFill>
                      <a:schemeClr val="tx1"/>
                    </a:solidFill>
                  </a:rPr>
                  <a:t>SS (mm/s)</a:t>
                </a:r>
              </a:p>
            </c:rich>
          </c:tx>
          <c:layout>
            <c:manualLayout>
              <c:xMode val="edge"/>
              <c:yMode val="edge"/>
              <c:x val="0.33807937665829924"/>
              <c:y val="0.8613312251362983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Arial" panose="020B0604020202020204" pitchFamily="34" charset="0"/>
              </a:defRPr>
            </a:pPr>
            <a:endParaRPr lang="en-US"/>
          </a:p>
        </c:txPr>
        <c:crossAx val="47708431"/>
        <c:crosses val="autoZero"/>
        <c:auto val="1"/>
        <c:lblAlgn val="ctr"/>
        <c:lblOffset val="100"/>
        <c:noMultiLvlLbl val="0"/>
      </c:catAx>
      <c:valAx>
        <c:axId val="47708431"/>
        <c:scaling>
          <c:orientation val="minMax"/>
          <c:max val="1"/>
          <c:min val="0.75000000000000011"/>
        </c:scaling>
        <c:delete val="1"/>
        <c:axPos val="l"/>
        <c:majorGridlines>
          <c:spPr>
            <a:ln w="9525" cap="flat" cmpd="sng" algn="ctr">
              <a:solidFill>
                <a:srgbClr val="0070C0"/>
              </a:solidFill>
              <a:prstDash val="dash"/>
              <a:round/>
            </a:ln>
            <a:effectLst/>
          </c:spPr>
        </c:majorGridlines>
        <c:numFmt formatCode="General" sourceLinked="1"/>
        <c:majorTickMark val="none"/>
        <c:minorTickMark val="none"/>
        <c:tickLblPos val="nextTo"/>
        <c:crossAx val="47670975"/>
        <c:crosses val="autoZero"/>
        <c:crossBetween val="between"/>
      </c:valAx>
      <c:spPr>
        <a:noFill/>
        <a:ln w="19050">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'trace width'!$A$3:$A$11</cx:f>
        <cx:lvl ptCount="9" formatCode="General">
          <cx:pt idx="0">66.268837379999994</cx:pt>
          <cx:pt idx="1">67.996196019999999</cx:pt>
          <cx:pt idx="2">64.042133719999995</cx:pt>
          <cx:pt idx="3">74.396440040000002</cx:pt>
          <cx:pt idx="4">67.35600024</cx:pt>
          <cx:pt idx="5">72.577605320000004</cx:pt>
          <cx:pt idx="6">63.979637500000003</cx:pt>
          <cx:pt idx="7">73.224558450000004</cx:pt>
          <cx:pt idx="8">64.818292679999999</cx:pt>
        </cx:lvl>
      </cx:numDim>
    </cx:data>
    <cx:data id="1">
      <cx:numDim type="val">
        <cx:f>'trace width'!$B$3:$B$11</cx:f>
        <cx:lvl ptCount="9" formatCode="General">
          <cx:pt idx="0">67.326534899999999</cx:pt>
          <cx:pt idx="1">63.644156850000002</cx:pt>
          <cx:pt idx="2">74.384941679999997</cx:pt>
          <cx:pt idx="3">64.411001560000003</cx:pt>
          <cx:pt idx="4">67.779395699999995</cx:pt>
          <cx:pt idx="5">75.172311640000004</cx:pt>
          <cx:pt idx="6">67.707119579999997</cx:pt>
          <cx:pt idx="7">62.973311750000001</cx:pt>
          <cx:pt idx="8">68.447352769999995</cx:pt>
        </cx:lvl>
      </cx:numDim>
    </cx:data>
  </cx:chartData>
  <cx:chart>
    <cx:plotArea>
      <cx:plotAreaRegion>
        <cx:plotSurface>
          <cx:spPr>
            <a:ln w="25400">
              <a:solidFill>
                <a:schemeClr val="tx1"/>
              </a:solidFill>
            </a:ln>
          </cx:spPr>
        </cx:plotSurface>
        <cx:series layoutId="boxWhisker" uniqueId="{57F5B995-5D85-4E14-B9FD-57B7FF477112}">
          <cx:spPr>
            <a:solidFill>
              <a:srgbClr val="0070C0"/>
            </a:solidFill>
            <a:ln w="12700">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80" min="30"/>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'CGFR_trace width'!$A$3:$A$11</cx:f>
        <cx:lvl ptCount="9" formatCode="General">
          <cx:pt idx="0">38.128112076968499</cx:pt>
          <cx:pt idx="1">38.743028385915203</cx:pt>
          <cx:pt idx="2">37.914163711370001</cx:pt>
          <cx:pt idx="3">37.317073170731703</cx:pt>
          <cx:pt idx="4">35.266610597140399</cx:pt>
          <cx:pt idx="5">35.394143283125601</cx:pt>
          <cx:pt idx="6">38.511440784510903</cx:pt>
          <cx:pt idx="7">36.269255455712397</cx:pt>
          <cx:pt idx="8">33.334852974697903</cx:pt>
        </cx:lvl>
      </cx:numDim>
    </cx:data>
    <cx:data id="1">
      <cx:numDim type="val">
        <cx:f>'CGFR_trace width'!$B$3:$B$11</cx:f>
        <cx:lvl ptCount="9" formatCode="General">
          <cx:pt idx="0">39.897803297687403</cx:pt>
          <cx:pt idx="1">32.469890455728297</cx:pt>
          <cx:pt idx="2">38.8988277126507</cx:pt>
          <cx:pt idx="3">36.819656373903598</cx:pt>
          <cx:pt idx="4">38.769766818547303</cx:pt>
          <cx:pt idx="5">32.7091764191184</cx:pt>
          <cx:pt idx="6">32.970908022333198</cx:pt>
          <cx:pt idx="7">34.205331820760001</cx:pt>
          <cx:pt idx="8">39.417201540436402</cx:pt>
        </cx:lvl>
      </cx:numDim>
    </cx:data>
  </cx:chartData>
  <cx:chart>
    <cx:plotArea>
      <cx:plotAreaRegion>
        <cx:plotSurface>
          <cx:spPr>
            <a:ln w="25400">
              <a:solidFill>
                <a:schemeClr val="tx1"/>
              </a:solidFill>
            </a:ln>
            <a:effectLst/>
          </cx:spPr>
        </cx:plotSurface>
        <cx:series layoutId="boxWhisker" uniqueId="{57F5B995-5D85-4E14-B9FD-57B7FF477112}">
          <cx:spPr>
            <a:solidFill>
              <a:srgbClr val="0070C0"/>
            </a:solidFill>
            <a:ln w="12700">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80" min="30"/>
        <cx:majorGridlines>
          <cx:spPr>
            <a:ln w="9525">
              <a:solidFill>
                <a:srgbClr val="00B0F0"/>
              </a:solidFill>
              <a:prstDash val="dash"/>
            </a:ln>
          </cx:spPr>
        </cx:majorGridlines>
        <cx:majorTickMarks type="in"/>
        <cx:tickLabels/>
        <cx:spPr>
          <a:ln>
            <a:noFill/>
          </a:ln>
        </cx:spPr>
        <cx:txPr>
          <a:bodyPr spcFirstLastPara="1" vertOverflow="ellipsis" horzOverflow="overflow" wrap="square" lIns="0" tIns="0" rIns="0" bIns="0" anchor="ctr" anchorCtr="1"/>
          <a:lstStyle/>
          <a:p>
            <a:pPr algn="ctr" rtl="0">
              <a:defRPr sz="12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chemeClr val="tx1"/>
              </a:solidFill>
              <a:latin typeface="Arial" panose="020B0604020202020204" pitchFamily="34" charset="0"/>
              <a:cs typeface="Arial" panose="020B0604020202020204" pitchFamily="34" charset="0"/>
            </a:endParaRPr>
          </a:p>
        </cx:txPr>
      </cx:axis>
    </cx:plotArea>
  </cx:chart>
  <cx:spPr>
    <a:ln>
      <a:noFill/>
    </a:ln>
  </cx:spPr>
</cx:chartSpace>
</file>

<file path=ppt/charts/chartEx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'CGFR_trace width'!$E$3:$E$11</cx:f>
        <cx:lvl ptCount="9" formatCode="General">
          <cx:pt idx="0">75.732279858009804</cx:pt>
          <cx:pt idx="1">71.659645232815905</cx:pt>
          <cx:pt idx="2">75.528239632528894</cx:pt>
          <cx:pt idx="3">68.691358024691297</cx:pt>
          <cx:pt idx="4">73.030582867075793</cx:pt>
          <cx:pt idx="5">68.231848138342798</cx:pt>
          <cx:pt idx="6">74.843534284399396</cx:pt>
          <cx:pt idx="7">72.413525498891303</cx:pt>
          <cx:pt idx="8">70.961639210664103</cx:pt>
        </cx:lvl>
      </cx:numDim>
    </cx:data>
    <cx:data id="1">
      <cx:numDim type="val">
        <cx:f>'CGFR_trace width'!$F$3:$F$11</cx:f>
        <cx:lvl ptCount="9" formatCode="General">
          <cx:pt idx="0">78.967833159999998</cx:pt>
          <cx:pt idx="1">67.349012779999995</cx:pt>
          <cx:pt idx="2">74.51817312</cx:pt>
          <cx:pt idx="3">71.174135000000007</cx:pt>
          <cx:pt idx="4">69.436457000000004</cx:pt>
          <cx:pt idx="5">73.735493079999998</cx:pt>
          <cx:pt idx="6">69.575367760000006</cx:pt>
          <cx:pt idx="7">75.661103979999993</cx:pt>
          <cx:pt idx="8">79.995319039999998</cx:pt>
        </cx:lvl>
      </cx:numDim>
    </cx:data>
  </cx:chartData>
  <cx:chart>
    <cx:plotArea>
      <cx:plotAreaRegion>
        <cx:plotSurface>
          <cx:spPr>
            <a:ln w="25400">
              <a:solidFill>
                <a:schemeClr val="tx1">
                  <a:lumMod val="85000"/>
                  <a:lumOff val="15000"/>
                </a:schemeClr>
              </a:solidFill>
            </a:ln>
          </cx:spPr>
        </cx:plotSurface>
        <cx:series layoutId="boxWhisker" uniqueId="{25DF82F7-28B2-490B-99E0-64AB74735CCD}">
          <cx:spPr>
            <a:solidFill>
              <a:srgbClr val="0070C0"/>
            </a:solidFill>
            <a:ln w="12700">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80" min="30"/>
        <cx:majorGridlines>
          <cx:spPr>
            <a:ln w="9525">
              <a:solidFill>
                <a:srgbClr val="00B0F0"/>
              </a:solidFill>
              <a:prstDash val="dash"/>
            </a:ln>
            <a:effectLst/>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'CGFR_trace width'!$C$3:$C$11</cx:f>
        <cx:lvl ptCount="9" formatCode="General">
          <cx:pt idx="0">42.009576537483099</cx:pt>
          <cx:pt idx="1">43.004214744697002</cx:pt>
          <cx:pt idx="2">46.153078410579496</cx:pt>
          <cx:pt idx="3">43.3076822746837</cx:pt>
          <cx:pt idx="4">42.735296069999997</cx:pt>
          <cx:pt idx="5">41.224267952985898</cx:pt>
          <cx:pt idx="6">41.149545543712797</cx:pt>
          <cx:pt idx="7">44.451219512195102</cx:pt>
          <cx:pt idx="8">44.584572674995002</cx:pt>
        </cx:lvl>
      </cx:numDim>
    </cx:data>
    <cx:data id="1">
      <cx:numDim type="val">
        <cx:f>'CGFR_trace width'!$D$3:$D$11</cx:f>
        <cx:lvl ptCount="9" formatCode="General">
          <cx:pt idx="0">45.735296069999997</cx:pt>
          <cx:pt idx="1">41.555649000000003</cx:pt>
          <cx:pt idx="2">41.670731709999998</cx:pt>
          <cx:pt idx="3">39.115931240000002</cx:pt>
          <cx:pt idx="4">42.347091929999998</cx:pt>
          <cx:pt idx="5">49.651937633434599</cx:pt>
          <cx:pt idx="6">46.244439964999998</cx:pt>
          <cx:pt idx="7">39.814154940000002</cx:pt>
          <cx:pt idx="8">46.50304878</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w="12700">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80" min="30"/>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'[Boxplot_FR_A30_C6_P4.xlsx]CGFR_OS to trace ratio'!$A$3:$A$11</cx:f>
        <cx:lvl ptCount="9" formatCode="General">
          <cx:pt idx="0">0.74372375974637905</cx:pt>
          <cx:pt idx="1">1.74620239994451</cx:pt>
          <cx:pt idx="2">1.2465879652972101</cx:pt>
          <cx:pt idx="3">2.5961162335847998</cx:pt>
          <cx:pt idx="4">1.04673219520607</cx:pt>
          <cx:pt idx="5">3.4861776115751502</cx:pt>
          <cx:pt idx="6">1.4785387339148399</cx:pt>
          <cx:pt idx="7">2.0674454748851399</cx:pt>
          <cx:pt idx="8">1.38657305835892</cx:pt>
        </cx:lvl>
      </cx:numDim>
    </cx:data>
    <cx:data id="1">
      <cx:numDim type="val">
        <cx:f>'[Boxplot_FR_A30_C6_P4.xlsx]CGFR_OS to trace ratio'!$B$3:$B$11</cx:f>
        <cx:lvl ptCount="9" formatCode="General">
          <cx:pt idx="0">3.3265349</cx:pt>
          <cx:pt idx="1">3.6441568499999999</cx:pt>
          <cx:pt idx="2">4.3849416799999998</cx:pt>
          <cx:pt idx="3">4.4110015599999999</cx:pt>
          <cx:pt idx="4">1.7793957</cx:pt>
          <cx:pt idx="5">1.17231164</cx:pt>
          <cx:pt idx="6">1.7071195800000001</cx:pt>
          <cx:pt idx="7">2.9733117500000001</cx:pt>
          <cx:pt idx="8">6.4473527700000002</cx:pt>
        </cx:lvl>
      </cx:numDim>
    </cx:data>
  </cx:chartData>
  <cx:chart>
    <cx:plotArea>
      <cx:plotAreaRegion>
        <cx:plotSurface>
          <cx:spPr>
            <a:ln w="25400">
              <a:solidFill>
                <a:schemeClr val="tx1"/>
              </a:solidFill>
            </a:ln>
          </cx:spPr>
        </cx:plotSurface>
        <cx:series layoutId="boxWhisker" uniqueId="{57F5B995-5D85-4E14-B9FD-57B7FF477112}">
          <cx:spPr>
            <a:solidFill>
              <a:srgbClr val="0070C0"/>
            </a:solidFill>
            <a:ln w="12700">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30" min="0"/>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'[Boxplot_FR_A30_C6_P4.xlsx]CGFR_OS to trace ratio'!$C$3:$C$11</cx:f>
        <cx:lvl ptCount="9" formatCode="General">
          <cx:pt idx="0">9.8603238232438599</cx:pt>
          <cx:pt idx="1">8.39944728221211</cx:pt>
          <cx:pt idx="2">7.2945465593194498</cx:pt>
          <cx:pt idx="3">8.7954580328371907</cx:pt>
          <cx:pt idx="4">7.4539877300613497</cx:pt>
          <cx:pt idx="5">8.8215034670666892</cx:pt>
          <cx:pt idx="6">8.5932290131976803</cx:pt>
          <cx:pt idx="7">9.2345155832450398</cx:pt>
          <cx:pt idx="8">8.5612805018681595</cx:pt>
        </cx:lvl>
      </cx:numDim>
    </cx:data>
    <cx:data id="1">
      <cx:numDim type="val">
        <cx:f>'[Boxplot_FR_A30_C6_P4.xlsx]CGFR_OS to trace ratio'!$D$3:$D$11</cx:f>
        <cx:lvl ptCount="9" formatCode="General">
          <cx:pt idx="0">12.727293019999999</cx:pt>
          <cx:pt idx="1">10.922183167</cx:pt>
          <cx:pt idx="2">8.1709371379999993</cx:pt>
          <cx:pt idx="3">10.947716680999999</cx:pt>
          <cx:pt idx="4">6.1699795140000004</cx:pt>
          <cx:pt idx="5">7.911973508</cx:pt>
          <cx:pt idx="6">6.019322872</cx:pt>
          <cx:pt idx="7">9.2276159300000007</cx:pt>
          <cx:pt idx="8">9.5030487800000003</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w="12700">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30" min="0"/>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'[Boxplot_FR_A30_C6_P4.xlsx]CGFR_OS to trace ratio'!$E$3:$E$11</cx:f>
        <cx:lvl ptCount="9" formatCode="General">
          <cx:pt idx="0">17.465788139888399</cx:pt>
          <cx:pt idx="1">22.7928370930399</cx:pt>
          <cx:pt idx="2">18.857433655006002</cx:pt>
          <cx:pt idx="3">20.889245334689502</cx:pt>
          <cx:pt idx="4">19.4469433253803</cx:pt>
          <cx:pt idx="5">21.818805626753299</cx:pt>
          <cx:pt idx="6">22.2711788344246</cx:pt>
          <cx:pt idx="7">15.859838176136901</cx:pt>
          <cx:pt idx="8">18.851371133014499</cx:pt>
        </cx:lvl>
      </cx:numDim>
    </cx:data>
    <cx:data id="1">
      <cx:numDim type="val">
        <cx:f>'[Boxplot_FR_A30_C6_P4.xlsx]CGFR_OS to trace ratio'!$F$3:$F$11</cx:f>
        <cx:lvl ptCount="9" formatCode="General">
          <cx:pt idx="0">18.276226602823201</cx:pt>
          <cx:pt idx="1">17.401779095626299</cx:pt>
          <cx:pt idx="2">21.863713618015701</cx:pt>
          <cx:pt idx="3">21.1323387114921</cx:pt>
          <cx:pt idx="4">17.863713618015701</cx:pt>
          <cx:pt idx="5">22.867770790895399</cx:pt>
          <cx:pt idx="6">24.038617118817701</cx:pt>
          <cx:pt idx="7">22.2922370752134</cx:pt>
          <cx:pt idx="8">24.771234966614401</cx:pt>
        </cx:lvl>
      </cx:numDim>
    </cx:data>
  </cx:chartData>
  <cx:chart>
    <cx:plotArea>
      <cx:plotAreaRegion>
        <cx:plotSurface>
          <cx:spPr>
            <a:ln w="25400">
              <a:solidFill>
                <a:schemeClr val="tx1"/>
              </a:solidFill>
            </a:ln>
          </cx:spPr>
        </cx:plotSurface>
        <cx:series layoutId="boxWhisker" uniqueId="{25DF82F7-28B2-490B-99E0-64AB74735CCD}">
          <cx:spPr>
            <a:solidFill>
              <a:srgbClr val="0070C0"/>
            </a:solidFill>
            <a:ln w="12700">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30" min="0"/>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'[Boxplot_FR_A30_C6_P4.xlsx]CGFR_Edge roughness'!$E$3:$E$11</cx:f>
        <cx:lvl ptCount="9" formatCode="General">
          <cx:pt idx="0">5.6487003882196403</cx:pt>
          <cx:pt idx="1">7.11167119392878</cx:pt>
          <cx:pt idx="2">6.4218348774960097</cx:pt>
          <cx:pt idx="3">6.9987654507352701</cx:pt>
          <cx:pt idx="4">8.3198256393950896</cx:pt>
          <cx:pt idx="5">6.0428787306935297</cx:pt>
          <cx:pt idx="6">6.6404382103487798</cx:pt>
          <cx:pt idx="7">6.7651152906065999</cx:pt>
          <cx:pt idx="8">8.4586028136654594</cx:pt>
        </cx:lvl>
      </cx:numDim>
    </cx:data>
    <cx:data id="1">
      <cx:numDim type="val">
        <cx:f>'[Boxplot_FR_A30_C6_P4.xlsx]CGFR_Edge roughness'!$F$3:$F$11</cx:f>
        <cx:lvl ptCount="9" formatCode="General">
          <cx:pt idx="0">6.3213259777120996</cx:pt>
          <cx:pt idx="1">9.6731056140983007</cx:pt>
          <cx:pt idx="2">5.69249556090144</cx:pt>
          <cx:pt idx="3">7.6741629215026599</cx:pt>
          <cx:pt idx="4">7.9255305139294796</cx:pt>
          <cx:pt idx="5">7.8084400896669699</cx:pt>
          <cx:pt idx="6">6.7101096206075601</cx:pt>
          <cx:pt idx="7">6.71852631228096</cx:pt>
          <cx:pt idx="8">9.5934113064181101</cx:pt>
        </cx:lvl>
      </cx:numDim>
    </cx:data>
  </cx:chartData>
  <cx:chart>
    <cx:plotArea>
      <cx:plotAreaRegion>
        <cx:plotSurface>
          <cx:spPr>
            <a:ln w="25400">
              <a:solidFill>
                <a:schemeClr val="tx1"/>
              </a:solidFill>
            </a:ln>
          </cx:spPr>
        </cx:plotSurface>
        <cx:series layoutId="boxWhisker" uniqueId="{25DF82F7-28B2-490B-99E0-64AB74735CCD}">
          <cx:spPr>
            <a:solidFill>
              <a:srgbClr val="0070C0"/>
            </a:solidFill>
            <a:ln w="12700">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10" min="0"/>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'[Boxplot_FR_A30_C6_P4.xlsx]CGFR_Edge roughness'!$A$3:$A$11</cx:f>
        <cx:lvl ptCount="9" formatCode="General">
          <cx:pt idx="0">1.2452346803412599</cx:pt>
          <cx:pt idx="1">2.3545485352954101</cx:pt>
          <cx:pt idx="2">2.2863233415355002</cx:pt>
          <cx:pt idx="3">1.4483241108562901</cx:pt>
          <cx:pt idx="4">1.34499899743646</cx:pt>
          <cx:pt idx="5">1.4493042777056899</cx:pt>
          <cx:pt idx="6">2.1696384867954901</cx:pt>
          <cx:pt idx="7">1.3259810034421</cx:pt>
          <cx:pt idx="8">2.2344829790891101</cx:pt>
        </cx:lvl>
      </cx:numDim>
    </cx:data>
    <cx:data id="1">
      <cx:numDim type="val">
        <cx:f>'[Boxplot_FR_A30_C6_P4.xlsx]CGFR_Edge roughness'!$B$3:$B$11</cx:f>
        <cx:lvl ptCount="9" formatCode="General">
          <cx:pt idx="0">2.3265349</cx:pt>
          <cx:pt idx="1">2.6441568499999999</cx:pt>
          <cx:pt idx="2">1.28494168</cx:pt>
          <cx:pt idx="3">2.4110015599999999</cx:pt>
          <cx:pt idx="4">2.7793956999999998</cx:pt>
          <cx:pt idx="5">1.7723116400000001</cx:pt>
          <cx:pt idx="6">3.7071195800000001</cx:pt>
          <cx:pt idx="7">1.9733117499999999</cx:pt>
          <cx:pt idx="8">1.44735277</cx:pt>
        </cx:lvl>
      </cx:numDim>
    </cx:data>
  </cx:chartData>
  <cx:chart>
    <cx:plotArea>
      <cx:plotAreaRegion>
        <cx:plotSurface>
          <cx:spPr>
            <a:ln w="25400">
              <a:solidFill>
                <a:schemeClr val="tx1"/>
              </a:solidFill>
            </a:ln>
          </cx:spPr>
        </cx:plotSurface>
        <cx:series layoutId="boxWhisker" uniqueId="{57F5B995-5D85-4E14-B9FD-57B7FF477112}">
          <cx:spPr>
            <a:solidFill>
              <a:srgbClr val="0070C0"/>
            </a:solidFill>
            <a:ln w="12700">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10" min="0"/>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'[Boxplot_FR_A30_C6_P4.xlsx]CGFR_Edge roughness'!$C$3:$C$11</cx:f>
        <cx:lvl ptCount="9" formatCode="General">
          <cx:pt idx="0">2.4003347720618899</cx:pt>
          <cx:pt idx="1">2.9902304088156502</cx:pt>
          <cx:pt idx="2">3.2833411031726301</cx:pt>
          <cx:pt idx="3">2.9166524037465602</cx:pt>
          <cx:pt idx="4">3.1447689027850698</cx:pt>
          <cx:pt idx="5">3.1583415059654198</cx:pt>
          <cx:pt idx="6">3.0302378006876198</cx:pt>
          <cx:pt idx="7">2.7075772058904599</cx:pt>
          <cx:pt idx="8">2.99506890752484</cx:pt>
        </cx:lvl>
      </cx:numDim>
    </cx:data>
    <cx:data id="1">
      <cx:numDim type="val">
        <cx:f>'[Boxplot_FR_A30_C6_P4.xlsx]CGFR_Edge roughness'!$D$3:$D$11</cx:f>
        <cx:lvl ptCount="9" formatCode="General">
          <cx:pt idx="0">4.2352960700000004</cx:pt>
          <cx:pt idx="1">2.5556489999999998</cx:pt>
          <cx:pt idx="2">2.6707317100000001</cx:pt>
          <cx:pt idx="3">3.1159312400000001</cx:pt>
          <cx:pt idx="4">2.3470919299999999</cx:pt>
          <cx:pt idx="5">2.7356006000000002</cx:pt>
          <cx:pt idx="6">2.1444399650000001</cx:pt>
          <cx:pt idx="7">3.8141549399999999</cx:pt>
          <cx:pt idx="8">4.5030487800000003</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w="12700">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10" min="0"/>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'ATM_trace width'!$E$3:$E$11</cx:f>
        <cx:lvl ptCount="9" formatCode="General">
          <cx:pt idx="0">48.910248708398399</cx:pt>
          <cx:pt idx="1">56.444470755387101</cx:pt>
          <cx:pt idx="2">47.362195121951203</cx:pt>
          <cx:pt idx="3">53.002195715387799</cx:pt>
          <cx:pt idx="4">52.161562893270201</cx:pt>
          <cx:pt idx="5">49.052898321191002</cx:pt>
          <cx:pt idx="6">54.066699850671903</cx:pt>
          <cx:pt idx="7">54.011686991869901</cx:pt>
          <cx:pt idx="8">55.901743815537898</cx:pt>
        </cx:lvl>
      </cx:numDim>
    </cx:data>
    <cx:data id="1">
      <cx:numDim type="val">
        <cx:f>'ATM_trace width'!$F$3:$F$11</cx:f>
        <cx:lvl ptCount="9" formatCode="General">
          <cx:pt idx="0">55.802570000000003</cx:pt>
          <cx:pt idx="1">45.596640000000001</cx:pt>
          <cx:pt idx="2">47.89228</cx:pt>
          <cx:pt idx="3">59.11598</cx:pt>
          <cx:pt idx="4">52.453189999999999</cx:pt>
          <cx:pt idx="5">51.989220000000003</cx:pt>
          <cx:pt idx="6">47.460369999999998</cx:pt>
          <cx:pt idx="7">59.26267</cx:pt>
          <cx:pt idx="8">47.432130000000001</cx:pt>
        </cx:lvl>
      </cx:numDim>
    </cx:data>
  </cx:chartData>
  <cx:chart>
    <cx:plotArea>
      <cx:plotAreaRegion>
        <cx:plotSurface>
          <cx:spPr>
            <a:ln w="25400">
              <a:solidFill>
                <a:schemeClr val="tx1"/>
              </a:solidFill>
            </a:ln>
          </cx:spPr>
        </cx:plotSurface>
        <cx:series layoutId="boxWhisker" uniqueId="{25DF82F7-28B2-490B-99E0-64AB74735CCD}">
          <cx:spPr>
            <a:solidFill>
              <a:srgbClr val="0070C0"/>
            </a:solidFill>
            <a:ln>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60" min="20"/>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6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'trace width'!$C$3:$C$11</cx:f>
        <cx:lvl ptCount="9" formatCode="General">
          <cx:pt idx="0">48.484927740000003</cx:pt>
          <cx:pt idx="1">45.034348020000003</cx:pt>
          <cx:pt idx="2">45.646871689999998</cx:pt>
          <cx:pt idx="3">45.456775870000001</cx:pt>
          <cx:pt idx="4">46.447507950000002</cx:pt>
          <cx:pt idx="5">47.087595069999999</cx:pt>
          <cx:pt idx="6">45.028244829999998</cx:pt>
          <cx:pt idx="7">50.134210869999997</cx:pt>
          <cx:pt idx="8">46.654857610000001</cx:pt>
        </cx:lvl>
      </cx:numDim>
    </cx:data>
    <cx:data id="1">
      <cx:numDim type="val">
        <cx:f>'trace width'!$D$3:$D$11</cx:f>
        <cx:lvl ptCount="9" formatCode="General">
          <cx:pt idx="0">48.735296069999997</cx:pt>
          <cx:pt idx="1">46.555649000000003</cx:pt>
          <cx:pt idx="2">45.670731709999998</cx:pt>
          <cx:pt idx="3">44.115931240000002</cx:pt>
          <cx:pt idx="4">45.347091929999998</cx:pt>
          <cx:pt idx="5">43.735600599999998</cx:pt>
          <cx:pt idx="6">51.244439964999998</cx:pt>
          <cx:pt idx="7">44.814154940000002</cx:pt>
          <cx:pt idx="8">48.50304878</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w="12700">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80" min="30"/>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'ATM_trace width'!$C$3:$C$11</cx:f>
        <cx:lvl ptCount="9" formatCode="General">
          <cx:pt idx="0">46.153080000000003</cx:pt>
          <cx:pt idx="1">41.149549999999998</cx:pt>
          <cx:pt idx="2">43.00421</cx:pt>
          <cx:pt idx="3">44.451219999999999</cx:pt>
          <cx:pt idx="4">39.651940000000003</cx:pt>
          <cx:pt idx="5">41.224269999999997</cx:pt>
          <cx:pt idx="6">44.584569999999999</cx:pt>
          <cx:pt idx="7">42.00958</cx:pt>
          <cx:pt idx="8">43.307679999999998</cx:pt>
        </cx:lvl>
      </cx:numDim>
    </cx:data>
    <cx:data id="1">
      <cx:numDim type="val">
        <cx:f>'ATM_trace width'!$D$3:$D$11</cx:f>
        <cx:lvl ptCount="9" formatCode="General">
          <cx:pt idx="0">38.628521983667703</cx:pt>
          <cx:pt idx="1">45.581274921029397</cx:pt>
          <cx:pt idx="2">42.129885395239398</cx:pt>
          <cx:pt idx="3">43.683960314179402</cx:pt>
          <cx:pt idx="4">47.088226437819898</cx:pt>
          <cx:pt idx="5">40.734232187042302</cx:pt>
          <cx:pt idx="6">46.498785767078402</cx:pt>
          <cx:pt idx="7">40.724139938296702</cx:pt>
          <cx:pt idx="8">42.204921602787401</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60" min="20"/>
        <cx:majorGridlines>
          <cx:spPr>
            <a:ln>
              <a:solidFill>
                <a:srgbClr val="00B0F0"/>
              </a:solidFill>
              <a:prstDash val="dash"/>
            </a:ln>
          </cx:spPr>
        </cx:majorGridlines>
        <cx:tickLabels/>
        <cx:txPr>
          <a:bodyPr spcFirstLastPara="1" vertOverflow="ellipsis" horzOverflow="overflow" wrap="square" lIns="0" tIns="0" rIns="0" bIns="0" anchor="ctr" anchorCtr="1"/>
          <a:lstStyle/>
          <a:p>
            <a:pPr algn="ctr" rtl="0">
              <a:defRPr sz="16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'ATM_trace width'!$A$3:$A$11</cx:f>
        <cx:lvl ptCount="9" formatCode="General">
          <cx:pt idx="0">25.425079416357001</cx:pt>
          <cx:pt idx="1">24.573572768694699</cx:pt>
          <cx:pt idx="2">25.887691435053799</cx:pt>
          <cx:pt idx="3">29.0186452185721</cx:pt>
          <cx:pt idx="4">27.3170731707317</cx:pt>
          <cx:pt idx="5">24.5291622481442</cx:pt>
          <cx:pt idx="6">24.7926018062841</cx:pt>
          <cx:pt idx="7">24.320723017206401</cx:pt>
          <cx:pt idx="8">24.308404673450699</cx:pt>
        </cx:lvl>
      </cx:numDim>
    </cx:data>
    <cx:data id="1">
      <cx:numDim type="val">
        <cx:f>'ATM_trace width'!$B$3:$B$11</cx:f>
        <cx:lvl ptCount="9" formatCode="General">
          <cx:pt idx="0">24.658771106941799</cx:pt>
          <cx:pt idx="1">25.7498188843274</cx:pt>
          <cx:pt idx="2">22.473669623059799</cx:pt>
          <cx:pt idx="3">23.4753480582016</cx:pt>
          <cx:pt idx="4">25.535623337671801</cx:pt>
          <cx:pt idx="5">29.931835126211499</cx:pt>
          <cx:pt idx="6">26.0543820749212</cx:pt>
          <cx:pt idx="7">27.8059742395176</cx:pt>
          <cx:pt idx="8">28.373614190687299</cx:pt>
        </cx:lvl>
      </cx:numDim>
    </cx:data>
  </cx:chartData>
  <cx:chart>
    <cx:plotArea>
      <cx:plotAreaRegion>
        <cx:plotSurface>
          <cx:spPr>
            <a:ln w="25400">
              <a:solidFill>
                <a:schemeClr val="tx1"/>
              </a:solidFill>
            </a:ln>
          </cx:spPr>
        </cx:plotSurface>
        <cx:series layoutId="boxWhisker" uniqueId="{57F5B995-5D85-4E14-B9FD-57B7FF477112}">
          <cx:spPr>
            <a:solidFill>
              <a:srgbClr val="0070C0"/>
            </a:solidFill>
            <a:ln w="12700">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60" min="20"/>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'ATM_Edge roughness'!$E$3:$E$11</cx:f>
        <cx:lvl ptCount="9" formatCode="General">
          <cx:pt idx="0">7.6143329639999999</cx:pt>
          <cx:pt idx="1">8.2266303619999999</cx:pt>
          <cx:pt idx="2">8.4938124399999992</cx:pt>
          <cx:pt idx="3">7.876276228</cx:pt>
          <cx:pt idx="4">8.7658909260000009</cx:pt>
          <cx:pt idx="5">8.6521330320000001</cx:pt>
          <cx:pt idx="6">9.2003237789999996</cx:pt>
          <cx:pt idx="7">8.8550903119999997</cx:pt>
          <cx:pt idx="8">7.9414879100000002</cx:pt>
        </cx:lvl>
      </cx:numDim>
    </cx:data>
    <cx:data id="1">
      <cx:numDim type="val">
        <cx:f>'ATM_Edge roughness'!$F$3:$F$11</cx:f>
        <cx:lvl ptCount="9" formatCode="General">
          <cx:pt idx="0">8.9312226532305008</cx:pt>
          <cx:pt idx="1">8.4363283049870592</cx:pt>
          <cx:pt idx="2">6.8149973546596199</cx:pt>
          <cx:pt idx="3">10.386296126559699</cx:pt>
          <cx:pt idx="4">8.4665565538502001</cx:pt>
          <cx:pt idx="5">8.1739947380141995</cx:pt>
          <cx:pt idx="6">8.1329112253388107</cx:pt>
          <cx:pt idx="7">9.6575495343825004</cx:pt>
          <cx:pt idx="8">7.4525517605327201</cx:pt>
        </cx:lvl>
      </cx:numDim>
    </cx:data>
  </cx:chartData>
  <cx:chart>
    <cx:plotArea>
      <cx:plotAreaRegion>
        <cx:plotSurface>
          <cx:spPr>
            <a:ln w="25400">
              <a:solidFill>
                <a:schemeClr val="tx1"/>
              </a:solidFill>
            </a:ln>
          </cx:spPr>
        </cx:plotSurface>
        <cx:series layoutId="boxWhisker" uniqueId="{25DF82F7-28B2-490B-99E0-64AB74735CCD}">
          <cx:spPr>
            <a:solidFill>
              <a:srgbClr val="0070C0"/>
            </a:solidFill>
            <a:ln>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12" min="2"/>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'ATM_Edge roughness'!$C$3:$C$11</cx:f>
        <cx:lvl ptCount="9" formatCode="General">
          <cx:pt idx="0">3.2833410000000001</cx:pt>
          <cx:pt idx="1">3.0302380000000002</cx:pt>
          <cx:pt idx="2">2.9902299999999999</cx:pt>
          <cx:pt idx="3">2.7075770000000001</cx:pt>
          <cx:pt idx="4">3.1447690000000001</cx:pt>
          <cx:pt idx="5">3.1583420000000002</cx:pt>
          <cx:pt idx="6">2.995069</cx:pt>
          <cx:pt idx="7">2.4003350000000001</cx:pt>
          <cx:pt idx="8">2.916652</cx:pt>
        </cx:lvl>
      </cx:numDim>
    </cx:data>
    <cx:data id="1">
      <cx:numDim type="val">
        <cx:f>'ATM_Edge roughness'!$D$3:$D$11</cx:f>
        <cx:lvl ptCount="9" formatCode="General">
          <cx:pt idx="0">3.6218931984204898</cx:pt>
          <cx:pt idx="1">4.1460483417625804</cx:pt>
          <cx:pt idx="2">3.5634334064318098</cx:pt>
          <cx:pt idx="3">3.0725437404408602</cx:pt>
          <cx:pt idx="4">3.16100712772805</cx:pt>
          <cx:pt idx="5">2.9810361076818301</cx:pt>
          <cx:pt idx="6">2.8465757324224699</cx:pt>
          <cx:pt idx="7">2.48184026965383</cx:pt>
          <cx:pt idx="8">4.5439224241436502</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12" min="2"/>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'ATM_Edge roughness'!$A$3:$A$11</cx:f>
        <cx:lvl ptCount="9" formatCode="General">
          <cx:pt idx="0">5.6978920000000004</cx:pt>
          <cx:pt idx="1">4.8373340000000002</cx:pt>
          <cx:pt idx="2">5.5706119999999997</cx:pt>
          <cx:pt idx="3">5.2510149999999998</cx:pt>
          <cx:pt idx="4">6.0905699999999996</cx:pt>
          <cx:pt idx="5">4.4145560000000001</cx:pt>
          <cx:pt idx="6">4.7984280000000004</cx:pt>
          <cx:pt idx="7">5.0214319999999999</cx:pt>
          <cx:pt idx="8">5.2793099999999997</cx:pt>
        </cx:lvl>
      </cx:numDim>
    </cx:data>
    <cx:data id="1">
      <cx:numDim type="val">
        <cx:f>'ATM_Edge roughness'!$B$3:$B$11</cx:f>
        <cx:lvl ptCount="9" formatCode="General">
          <cx:pt idx="0">4.9851635000468004</cx:pt>
          <cx:pt idx="1">3.60250663338384</cx:pt>
          <cx:pt idx="2">3.0225662199660701</cx:pt>
          <cx:pt idx="3">5.0609347899547901</cx:pt>
          <cx:pt idx="4">5.6611044382010096</cx:pt>
          <cx:pt idx="5">4.5841863762635597</cx:pt>
          <cx:pt idx="6">5.2343829427974997</cx:pt>
          <cx:pt idx="7">6.4204131356225798</cx:pt>
          <cx:pt idx="8">4.2431723841178499</cx:pt>
        </cx:lvl>
      </cx:numDim>
    </cx:data>
  </cx:chartData>
  <cx:chart>
    <cx:plotArea>
      <cx:plotAreaRegion>
        <cx:plotSurface>
          <cx:spPr>
            <a:ln w="25400">
              <a:solidFill>
                <a:schemeClr val="tx1"/>
              </a:solidFill>
            </a:ln>
          </cx:spPr>
        </cx:plotSurface>
        <cx:series layoutId="boxWhisker" uniqueId="{57F5B995-5D85-4E14-B9FD-57B7FF477112}">
          <cx:spPr>
            <a:solidFill>
              <a:srgbClr val="0070C0"/>
            </a:solidFill>
            <a:ln>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2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1">
              <a:solidFill>
                <a:sysClr val="windowText" lastClr="000000"/>
              </a:solidFill>
              <a:latin typeface="Arial" panose="020B0604020202020204" pitchFamily="34" charset="0"/>
              <a:cs typeface="Arial" panose="020B0604020202020204" pitchFamily="34" charset="0"/>
            </a:endParaRPr>
          </a:p>
        </cx:txPr>
      </cx:axis>
      <cx:axis id="1">
        <cx:valScaling max="12" min="2"/>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'ATM_Droplet size'!$E$3:$E$11</cx:f>
        <cx:lvl ptCount="9" formatCode="General">
          <cx:pt idx="0">2.4398279999999999</cx:pt>
          <cx:pt idx="1">2.7109909999999999</cx:pt>
          <cx:pt idx="2">2.6096170000000001</cx:pt>
          <cx:pt idx="3">2.2724929999999999</cx:pt>
          <cx:pt idx="4">2.2536330000000002</cx:pt>
          <cx:pt idx="5">2.695233</cx:pt>
          <cx:pt idx="6">2.4598819999999999</cx:pt>
          <cx:pt idx="7">2.309164</cx:pt>
          <cx:pt idx="8">2.622903</cx:pt>
        </cx:lvl>
      </cx:numDim>
    </cx:data>
    <cx:data id="1">
      <cx:numDim type="val">
        <cx:f>'ATM_Droplet size'!$F$3:$F$11</cx:f>
        <cx:lvl ptCount="9" formatCode="General">
          <cx:pt idx="0">2.6469830000000001</cx:pt>
          <cx:pt idx="1">2.2276579999999999</cx:pt>
          <cx:pt idx="2">2.449919</cx:pt>
          <cx:pt idx="3">2.8726029999999998</cx:pt>
          <cx:pt idx="4">2.7967149999999998</cx:pt>
          <cx:pt idx="5">2.2280690000000001</cx:pt>
          <cx:pt idx="6">2.645095</cx:pt>
          <cx:pt idx="7">2.781504</cx:pt>
          <cx:pt idx="8">2.0861619999999998</cx:pt>
        </cx:lvl>
      </cx:numDim>
    </cx:data>
  </cx:chartData>
  <cx:chart>
    <cx:plotArea>
      <cx:plotAreaRegion>
        <cx:plotSurface>
          <cx:spPr>
            <a:ln w="25400">
              <a:solidFill>
                <a:schemeClr val="tx1"/>
              </a:solidFill>
            </a:ln>
          </cx:spPr>
        </cx:plotSurface>
        <cx:series layoutId="boxWhisker" uniqueId="{25DF82F7-28B2-490B-99E0-64AB74735CCD}">
          <cx:spPr>
            <a:solidFill>
              <a:srgbClr val="0070C0"/>
            </a:solidFill>
            <a:ln>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3" min="1"/>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'ATM_Droplet size'!$C$3:$C$11</cx:f>
        <cx:lvl ptCount="9" formatCode="General">
          <cx:pt idx="0">1.33172</cx:pt>
          <cx:pt idx="1">1.8230120000000001</cx:pt>
          <cx:pt idx="2">1.419473</cx:pt>
          <cx:pt idx="3">1.7505040000000001</cx:pt>
          <cx:pt idx="4">2.0316679999999998</cx:pt>
          <cx:pt idx="5">1.6823269999999999</cx:pt>
          <cx:pt idx="6">1.941119</cx:pt>
          <cx:pt idx="7">1.602395</cx:pt>
          <cx:pt idx="8">1.4586209999999999</cx:pt>
        </cx:lvl>
      </cx:numDim>
    </cx:data>
    <cx:data id="1">
      <cx:numDim type="val">
        <cx:f>'ATM_Droplet size'!$D$3:$D$11</cx:f>
        <cx:lvl ptCount="9" formatCode="General">
          <cx:pt idx="0">2.040238</cx:pt>
          <cx:pt idx="1">1.5173540000000001</cx:pt>
          <cx:pt idx="2">1.2956179999999999</cx:pt>
          <cx:pt idx="3">1.625686</cx:pt>
          <cx:pt idx="4">1.7975429999999999</cx:pt>
          <cx:pt idx="5">1.5621989999999999</cx:pt>
          <cx:pt idx="6">1.922825</cx:pt>
          <cx:pt idx="7">1.505514</cx:pt>
          <cx:pt idx="8">1.2705569999999999</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3" min="1"/>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'ATM_Droplet size'!$A$3:$A$11</cx:f>
        <cx:lvl ptCount="9" formatCode="General">
          <cx:pt idx="0">1.705193</cx:pt>
          <cx:pt idx="1">1.625202</cx:pt>
          <cx:pt idx="2">1.6738949999999999</cx:pt>
          <cx:pt idx="3">1.672579</cx:pt>
          <cx:pt idx="4">1.7770509999999999</cx:pt>
          <cx:pt idx="5">1.6026309999999999</cx:pt>
          <cx:pt idx="6">1.7561549999999999</cx:pt>
          <cx:pt idx="7">1.70753</cx:pt>
          <cx:pt idx="8">1.73289</cx:pt>
        </cx:lvl>
      </cx:numDim>
    </cx:data>
    <cx:data id="1">
      <cx:numDim type="val">
        <cx:f>'ATM_Droplet size'!$B$3:$B$11</cx:f>
        <cx:lvl ptCount="9" formatCode="General">
          <cx:pt idx="0">1.348117</cx:pt>
          <cx:pt idx="1">1.650212</cx:pt>
          <cx:pt idx="2">1.0939779999999999</cx:pt>
          <cx:pt idx="3">1.5804609999999999</cx:pt>
          <cx:pt idx="4">1.472791</cx:pt>
          <cx:pt idx="5">1.802475</cx:pt>
          <cx:pt idx="6">1.844417</cx:pt>
          <cx:pt idx="7">2.0383200000000001</cx:pt>
          <cx:pt idx="8">1.337367</cx:pt>
        </cx:lvl>
      </cx:numDim>
    </cx:data>
  </cx:chartData>
  <cx:chart>
    <cx:plotArea>
      <cx:plotAreaRegion>
        <cx:plotSurface>
          <cx:spPr>
            <a:ln w="19050">
              <a:solidFill>
                <a:schemeClr val="tx1"/>
              </a:solidFill>
            </a:ln>
          </cx:spPr>
        </cx:plotSurface>
        <cx:series layoutId="boxWhisker" uniqueId="{57F5B995-5D85-4E14-B9FD-57B7FF477112}">
          <cx:spPr>
            <a:solidFill>
              <a:srgbClr val="0070C0"/>
            </a:solidFill>
            <a:ln>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3" min="1"/>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'PS_trace width'!$E$3:$E$11</cx:f>
        <cx:lvl ptCount="9" formatCode="General">
          <cx:pt idx="0">15.982783360000001</cx:pt>
          <cx:pt idx="1">13.943856419999999</cx:pt>
          <cx:pt idx="2">20.110149490000001</cx:pt>
          <cx:pt idx="3">24.36390244</cx:pt>
          <cx:pt idx="4">18.200420210000001</cx:pt>
          <cx:pt idx="5">16.723857580000001</cx:pt>
          <cx:pt idx="6">19.46110745</cx:pt>
          <cx:pt idx="7">16.93742413</cx:pt>
          <cx:pt idx="8">22.190413410000001</cx:pt>
        </cx:lvl>
      </cx:numDim>
    </cx:data>
    <cx:data id="1">
      <cx:numDim type="val">
        <cx:f>'PS_trace width'!$F$3:$F$11</cx:f>
        <cx:lvl ptCount="9" formatCode="General">
          <cx:pt idx="0">18.522908593571898</cx:pt>
          <cx:pt idx="1">14.219020704060901</cx:pt>
          <cx:pt idx="2">20.4914271914996</cx:pt>
          <cx:pt idx="3">17.385179579719399</cx:pt>
          <cx:pt idx="4">21.6644032810038</cx:pt>
          <cx:pt idx="5">21.489212007504602</cx:pt>
          <cx:pt idx="6">25.096205962059599</cx:pt>
          <cx:pt idx="7">18.877808482518301</cx:pt>
          <cx:pt idx="8">12.583087359536</cx:pt>
        </cx:lvl>
      </cx:numDim>
    </cx:data>
  </cx:chartData>
  <cx:chart>
    <cx:plotArea>
      <cx:plotAreaRegion>
        <cx:plotSurface>
          <cx:spPr>
            <a:ln w="25400">
              <a:solidFill>
                <a:schemeClr val="tx1"/>
              </a:solidFill>
            </a:ln>
          </cx:spPr>
        </cx:plotSurface>
        <cx:series layoutId="boxWhisker" uniqueId="{25DF82F7-28B2-490B-99E0-64AB74735CCD}">
          <cx:spPr>
            <a:solidFill>
              <a:srgbClr val="0070C0"/>
            </a:solidFill>
            <a:ln>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50" min="10"/>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6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'PS_trace width'!$C$3:$C$11</cx:f>
        <cx:lvl ptCount="9" formatCode="General">
          <cx:pt idx="0">31.597809860000002</cx:pt>
          <cx:pt idx="1">35.497902750000002</cx:pt>
          <cx:pt idx="2">31.062187699999999</cx:pt>
          <cx:pt idx="3">31.97655357</cx:pt>
          <cx:pt idx="4">33.064320709999997</cx:pt>
          <cx:pt idx="5">27.95591387</cx:pt>
          <cx:pt idx="6">30.098097020000001</cx:pt>
          <cx:pt idx="7">35.200947960000001</cx:pt>
          <cx:pt idx="8">32.288037170000003</cx:pt>
        </cx:lvl>
      </cx:numDim>
    </cx:data>
    <cx:data id="1">
      <cx:numDim type="val">
        <cx:f>'PS_trace width'!$D$3:$D$11</cx:f>
        <cx:lvl ptCount="9" formatCode="General">
          <cx:pt idx="0">35.418269673262699</cx:pt>
          <cx:pt idx="1">32.0693656041419</cx:pt>
          <cx:pt idx="2">30.635280771412301</cx:pt>
          <cx:pt idx="3">27.7580767215786</cx:pt>
          <cx:pt idx="4">36.401408800347497</cx:pt>
          <cx:pt idx="5">29.7582370560547</cx:pt>
          <cx:pt idx="6">34.286224028906901</cx:pt>
          <cx:pt idx="7">33.310326933056501</cx:pt>
          <cx:pt idx="8">33.083458559703999</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50" min="10"/>
        <cx:majorGridlines>
          <cx:spPr>
            <a:ln>
              <a:solidFill>
                <a:srgbClr val="00B0F0"/>
              </a:solidFill>
              <a:prstDash val="dash"/>
            </a:ln>
          </cx:spPr>
        </cx:majorGridlines>
        <cx:tickLabels/>
        <cx:txPr>
          <a:bodyPr spcFirstLastPara="1" vertOverflow="ellipsis" horzOverflow="overflow" wrap="square" lIns="0" tIns="0" rIns="0" bIns="0" anchor="ctr" anchorCtr="1"/>
          <a:lstStyle/>
          <a:p>
            <a:pPr algn="ctr" rtl="0">
              <a:defRPr sz="16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'trace width'!$I$3:$I$11</cx:f>
        <cx:lvl ptCount="9" formatCode="General">
          <cx:pt idx="0">36.857800279999999</cx:pt>
          <cx:pt idx="1">34.683108169999997</cx:pt>
          <cx:pt idx="2">35.86462993</cx:pt>
          <cx:pt idx="3">36.397619650000003</cx:pt>
          <cx:pt idx="4">39.982578400000001</cx:pt>
          <cx:pt idx="5">39.370824919999997</cx:pt>
          <cx:pt idx="6">36.758536589999999</cx:pt>
          <cx:pt idx="7">34.096126259999998</cx:pt>
          <cx:pt idx="8">41.465108399999998</cx:pt>
        </cx:lvl>
      </cx:numDim>
    </cx:data>
    <cx:data id="1">
      <cx:numDim type="val">
        <cx:f>'trace width'!$J$3:$J$11</cx:f>
        <cx:lvl ptCount="9" formatCode="General">
          <cx:pt idx="0">38.011597459999997</cx:pt>
          <cx:pt idx="1">31.049381990000001</cx:pt>
          <cx:pt idx="2">31.157731389999999</cx:pt>
          <cx:pt idx="3">37.706525839999998</cx:pt>
          <cx:pt idx="4">39.959747550000003</cx:pt>
          <cx:pt idx="5">37.051892270000003</cx:pt>
          <cx:pt idx="6">36.550387600000001</cx:pt>
          <cx:pt idx="7">37.645579169999998</cx:pt>
          <cx:pt idx="8">35.445292619999996</cx:pt>
        </cx:lvl>
      </cx:numDim>
    </cx:data>
  </cx:chartData>
  <cx:chart>
    <cx:plotArea>
      <cx:plotAreaRegion>
        <cx:plotSurface>
          <cx:spPr>
            <a:ln w="25400">
              <a:solidFill>
                <a:schemeClr val="tx1"/>
              </a:solidFill>
            </a:ln>
          </cx:spPr>
        </cx:plotSurface>
        <cx:series layoutId="boxWhisker" uniqueId="{5452C052-7FE5-4865-A3F1-646354EDF1DA}">
          <cx:spPr>
            <a:solidFill>
              <a:srgbClr val="0070C0"/>
            </a:solidFill>
            <a:ln w="12700">
              <a:solidFill>
                <a:schemeClr val="tx1"/>
              </a:solidFill>
            </a:ln>
          </cx:spPr>
          <cx:dataId val="0"/>
          <cx:layoutPr>
            <cx:visibility nonoutliers="0"/>
            <cx:statistics quartileMethod="exclusive"/>
          </cx:layoutPr>
        </cx:series>
        <cx:series layoutId="boxWhisker" uniqueId="{B8CC93C2-3B7F-495F-9E57-5C7D6F6B86F3}">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80" min="30"/>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'PS_trace width'!$A$3:$A$11</cx:f>
        <cx:lvl ptCount="9" formatCode="General">
          <cx:pt idx="0">48.04168713</cx:pt>
          <cx:pt idx="1">46.8384529</cx:pt>
          <cx:pt idx="2">44.282797889999998</cx:pt>
          <cx:pt idx="3">43.686228569999997</cx:pt>
          <cx:pt idx="4">45.207970379999999</cx:pt>
          <cx:pt idx="5">46.467175240000003</cx:pt>
          <cx:pt idx="6">44.493782359999997</cx:pt>
          <cx:pt idx="7">49.589503479999998</cx:pt>
          <cx:pt idx="8">42.97917906</cx:pt>
        </cx:lvl>
      </cx:numDim>
    </cx:data>
    <cx:data id="1">
      <cx:numDim type="val">
        <cx:f>'PS_trace width'!$B$3:$B$11</cx:f>
        <cx:lvl ptCount="9" formatCode="General">
          <cx:pt idx="0">42.833066289999998</cx:pt>
          <cx:pt idx="1">44.286944050000002</cx:pt>
          <cx:pt idx="2">43.830215490000001</cx:pt>
          <cx:pt idx="3">41.98486123</cx:pt>
          <cx:pt idx="4">48.8830636</cx:pt>
          <cx:pt idx="5">49.86720279</cx:pt>
          <cx:pt idx="6">41.209568930000003</cx:pt>
          <cx:pt idx="7">43.525556190000003</cx:pt>
          <cx:pt idx="8">42.722795499999997</cx:pt>
        </cx:lvl>
      </cx:numDim>
    </cx:data>
  </cx:chartData>
  <cx:chart>
    <cx:plotArea>
      <cx:plotAreaRegion>
        <cx:plotSurface>
          <cx:spPr>
            <a:ln w="25400">
              <a:solidFill>
                <a:schemeClr val="tx1"/>
              </a:solidFill>
            </a:ln>
          </cx:spPr>
        </cx:plotSurface>
        <cx:series layoutId="boxWhisker" uniqueId="{57F5B995-5D85-4E14-B9FD-57B7FF477112}">
          <cx:spPr>
            <a:solidFill>
              <a:srgbClr val="0070C0"/>
            </a:solidFill>
            <a:ln>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50" min="10"/>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'Edge roughness'!$A$3:$A$11</cx:f>
        <cx:lvl ptCount="9" formatCode="General">
          <cx:pt idx="0">2.3753795470000001</cx:pt>
          <cx:pt idx="1">2.6882538079999998</cx:pt>
          <cx:pt idx="2">2.4465981989999999</cx:pt>
          <cx:pt idx="3">2.9316576190000001</cx:pt>
          <cx:pt idx="4">2.4569209280000002</cx:pt>
          <cx:pt idx="5">2.7246875089999998</cx:pt>
          <cx:pt idx="6">2.503909309</cx:pt>
          <cx:pt idx="7">2.5987292389999999</cx:pt>
          <cx:pt idx="8">2.5964999080000002</cx:pt>
        </cx:lvl>
      </cx:numDim>
    </cx:data>
    <cx:data id="1">
      <cx:numDim type="val">
        <cx:f>'Edge roughness'!$B$3:$B$11</cx:f>
        <cx:lvl ptCount="9" formatCode="General">
          <cx:pt idx="0">2.5071555929999998</cx:pt>
          <cx:pt idx="1">3.4876185529999999</cx:pt>
          <cx:pt idx="2">2.595494806</cx:pt>
          <cx:pt idx="3">2.7337156610000002</cx:pt>
          <cx:pt idx="4">3.485042032</cx:pt>
          <cx:pt idx="5">2.8435618059999999</cx:pt>
          <cx:pt idx="6">2.3796820689999998</cx:pt>
          <cx:pt idx="7">2.3106702729999999</cx:pt>
          <cx:pt idx="8">2.7277332439999999</cx:pt>
        </cx:lvl>
      </cx:numDim>
    </cx:data>
  </cx:chartData>
  <cx:chart>
    <cx:plotArea>
      <cx:plotAreaRegion>
        <cx:plotSurface>
          <cx:spPr>
            <a:ln w="25400">
              <a:solidFill>
                <a:schemeClr val="tx1"/>
              </a:solidFill>
            </a:ln>
          </cx:spPr>
        </cx:plotSurface>
        <cx:series layoutId="boxWhisker" uniqueId="{D688CD7E-2575-442C-8855-ABC0258FAFDB}">
          <cx:tx>
            <cx:txData>
              <cx:f>'Edge roughness'!$A$2</cx:f>
              <cx:v>Experimental</cx:v>
            </cx:txData>
          </cx:tx>
          <cx:spPr>
            <a:solidFill>
              <a:srgbClr val="0070C0"/>
            </a:solidFill>
            <a:ln w="12700">
              <a:solidFill>
                <a:schemeClr val="tx1"/>
              </a:solidFill>
            </a:ln>
          </cx:spPr>
          <cx:dataId val="0"/>
          <cx:layoutPr>
            <cx:visibility meanLine="0" meanMarker="1" nonoutliers="0" outliers="1"/>
            <cx:statistics quartileMethod="exclusive"/>
          </cx:layoutPr>
        </cx:series>
        <cx:series layoutId="boxWhisker" uniqueId="{7FAE92E9-1BD4-41C7-9FD1-9717C1474007}">
          <cx:tx>
            <cx:txData>
              <cx:f>'Edge roughness'!$B$2</cx:f>
              <cx:v>Synthetic</cx:v>
            </cx:txData>
          </cx:tx>
          <cx:spPr>
            <a:solidFill>
              <a:srgbClr val="FF0000"/>
            </a:solidFill>
            <a:ln w="12700">
              <a:solidFill>
                <a:schemeClr val="tx1"/>
              </a:solidFill>
            </a:ln>
          </cx:spPr>
          <cx:dataId val="1"/>
          <cx:layoutPr>
            <cx:visibility meanLine="0" meanMarker="1" nonoutliers="0" outliers="1"/>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3.7999999999999998" min="1.8"/>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'Edge roughness'!$E$3:$E$11</cx:f>
        <cx:lvl ptCount="9" formatCode="General">
          <cx:pt idx="0">2.4155302170000001</cx:pt>
          <cx:pt idx="1">2.1005248929999998</cx:pt>
          <cx:pt idx="2">2.3154148079999999</cx:pt>
          <cx:pt idx="3">2.1205462869999998</cx:pt>
          <cx:pt idx="4">2.6561454200000001</cx:pt>
          <cx:pt idx="5">2.2204153679999998</cx:pt>
          <cx:pt idx="6">2.4079588740000002</cx:pt>
          <cx:pt idx="7">2.5105495539999998</cx:pt>
          <cx:pt idx="8">2.2269288700000001</cx:pt>
        </cx:lvl>
      </cx:numDim>
    </cx:data>
    <cx:data id="1">
      <cx:numDim type="val">
        <cx:f>'Edge roughness'!$F$3:$F$11</cx:f>
        <cx:lvl ptCount="9" formatCode="General">
          <cx:pt idx="0">1.9324912569999999</cx:pt>
          <cx:pt idx="1">2.882502407</cx:pt>
          <cx:pt idx="2">2.277363453</cx:pt>
          <cx:pt idx="3">2.7308207960000002</cx:pt>
          <cx:pt idx="4">2.2551873179999999</cx:pt>
          <cx:pt idx="5">2.1104008040000002</cx:pt>
          <cx:pt idx="6">2.847800297</cx:pt>
          <cx:pt idx="7">2.4140657820000002</cx:pt>
          <cx:pt idx="8">3.1368123159999999</cx:pt>
        </cx:lvl>
      </cx:numDim>
    </cx:data>
  </cx:chartData>
  <cx:chart>
    <cx:plotArea>
      <cx:plotAreaRegion>
        <cx:plotSurface>
          <cx:spPr>
            <a:ln w="25400">
              <a:solidFill>
                <a:schemeClr val="tx1"/>
              </a:solidFill>
            </a:ln>
          </cx:spPr>
        </cx:plotSurface>
        <cx:series layoutId="boxWhisker" uniqueId="{86508C54-E934-4F4D-A77A-E5FEBCA31585}">
          <cx:spPr>
            <a:solidFill>
              <a:srgbClr val="0070C0"/>
            </a:solidFill>
            <a:ln w="12700">
              <a:solidFill>
                <a:schemeClr val="tx1"/>
              </a:solidFill>
            </a:ln>
          </cx:spPr>
          <cx:dataId val="0"/>
          <cx:layoutPr>
            <cx:visibility nonoutliers="0"/>
            <cx:statistics quartileMethod="exclusive"/>
          </cx:layoutPr>
        </cx:series>
        <cx:series layoutId="boxWhisker" uniqueId="{218B3AAC-1DBF-4D9F-A1BC-E8271366724F}">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3.7999999999999998" min="1.8"/>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'Edge roughness'!$C$3:$C$11</cx:f>
        <cx:lvl ptCount="9" formatCode="General">
          <cx:pt idx="0">2.579921632</cx:pt>
          <cx:pt idx="1">2.9081545360000001</cx:pt>
          <cx:pt idx="2">2.4160607540000001</cx:pt>
          <cx:pt idx="3">2.2899144950000001</cx:pt>
          <cx:pt idx="4">2.239342594</cx:pt>
          <cx:pt idx="5">4.4885632170000003</cx:pt>
          <cx:pt idx="6">2.2365836190000001</cx:pt>
          <cx:pt idx="7">2.3089484929999999</cx:pt>
          <cx:pt idx="8">2.5847077120000002</cx:pt>
        </cx:lvl>
      </cx:numDim>
    </cx:data>
    <cx:data id="1">
      <cx:numDim type="val">
        <cx:f>'Edge roughness'!$D$3:$D$11</cx:f>
        <cx:lvl ptCount="9" formatCode="General">
          <cx:pt idx="0">3.5258633060000002</cx:pt>
          <cx:pt idx="1">2.0940404039999998</cx:pt>
          <cx:pt idx="2">2.373209052</cx:pt>
          <cx:pt idx="3">2.3228181889999999</cx:pt>
          <cx:pt idx="4">3.2496485380000002</cx:pt>
          <cx:pt idx="5">2.8627040579999998</cx:pt>
          <cx:pt idx="6">2.297057782</cx:pt>
          <cx:pt idx="7">2.862098279</cx:pt>
          <cx:pt idx="8">2.7059229560000002</cx:pt>
        </cx:lvl>
      </cx:numDim>
    </cx:data>
  </cx:chartData>
  <cx:chart>
    <cx:plotArea>
      <cx:plotAreaRegion>
        <cx:plotSurface>
          <cx:spPr>
            <a:ln w="25400">
              <a:solidFill>
                <a:schemeClr val="tx1"/>
              </a:solidFill>
            </a:ln>
          </cx:spPr>
        </cx:plotSurface>
        <cx:series layoutId="boxWhisker" uniqueId="{D2CAB33C-6D09-4215-981B-5A2160FB9D35}">
          <cx:spPr>
            <a:solidFill>
              <a:srgbClr val="0070C0"/>
            </a:solidFill>
            <a:ln w="12700">
              <a:solidFill>
                <a:schemeClr val="tx1"/>
              </a:solidFill>
            </a:ln>
          </cx:spPr>
          <cx:dataId val="0"/>
          <cx:layoutPr>
            <cx:visibility nonoutliers="0"/>
            <cx:statistics quartileMethod="exclusive"/>
          </cx:layoutPr>
        </cx:series>
        <cx:series layoutId="boxWhisker" uniqueId="{758C6B36-FBA2-4245-8EF0-4777C8CE736A}">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600" b="1">
              <a:solidFill>
                <a:schemeClr val="tx1"/>
              </a:solidFill>
              <a:latin typeface="Arial" panose="020B0604020202020204" pitchFamily="34" charset="0"/>
              <a:cs typeface="Arial" panose="020B0604020202020204" pitchFamily="34" charset="0"/>
            </a:endParaRPr>
          </a:p>
        </cx:txPr>
      </cx:axis>
      <cx:axis id="1" hidden="1">
        <cx:valScaling max="3.7999999999999998" min="1.8"/>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chemeClr val="tx1"/>
              </a:solidFill>
              <a:latin typeface="Arial" panose="020B0604020202020204" pitchFamily="34" charset="0"/>
              <a:cs typeface="Arial" panose="020B0604020202020204" pitchFamily="34" charset="0"/>
            </a:endParaRPr>
          </a:p>
        </cx:txPr>
      </cx:axis>
    </cx:plotArea>
  </cx:chart>
  <cx:spPr>
    <a:ln>
      <a:noFill/>
    </a:ln>
  </cx:spPr>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'OS to trace ratio'!$A$3:$A$11</cx:f>
        <cx:lvl ptCount="9" formatCode="General">
          <cx:pt idx="0">9.9408056600000005</cx:pt>
          <cx:pt idx="1">7.882776658</cx:pt>
          <cx:pt idx="2">8.5528227999999995</cx:pt>
          <cx:pt idx="3">6.5445080200000003</cx:pt>
          <cx:pt idx="4">8.3302071830000006</cx:pt>
          <cx:pt idx="5">7.4696715300000003</cx:pt>
          <cx:pt idx="6">8.9914136199999994</cx:pt>
          <cx:pt idx="7">7.0702352800000003</cx:pt>
          <cx:pt idx="8">7.8044615449999997</cx:pt>
        </cx:lvl>
      </cx:numDim>
    </cx:data>
    <cx:data id="1">
      <cx:numDim type="val">
        <cx:f>'OS to trace ratio'!$B$3:$B$11</cx:f>
        <cx:lvl ptCount="9" formatCode="General">
          <cx:pt idx="0">7.9275472369999997</cx:pt>
          <cx:pt idx="1">9.9248142510000008</cx:pt>
          <cx:pt idx="2">8.8921671710000005</cx:pt>
          <cx:pt idx="3">7.5808318540000004</cx:pt>
          <cx:pt idx="4">7.2743667509999996</cx:pt>
          <cx:pt idx="5">10.4206501</cx:pt>
          <cx:pt idx="6">7.1063935750000002</cx:pt>
          <cx:pt idx="7">9.4621483919999996</cx:pt>
          <cx:pt idx="8">5.3493175419999996</cx:pt>
        </cx:lvl>
      </cx:numDim>
    </cx:data>
  </cx:chartData>
  <cx:chart>
    <cx:plotArea>
      <cx:plotAreaRegion>
        <cx:plotSurface>
          <cx:spPr>
            <a:ln w="25400">
              <a:solidFill>
                <a:schemeClr val="tx1"/>
              </a:solidFill>
            </a:ln>
          </cx:spPr>
        </cx:plotSurface>
        <cx:series layoutId="boxWhisker" uniqueId="{57F5B995-5D85-4E14-B9FD-57B7FF477112}">
          <cx:spPr>
            <a:solidFill>
              <a:srgbClr val="0070C0"/>
            </a:solidFill>
            <a:ln w="12700">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26" min="4"/>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w="25400">
      <a:noFill/>
    </a:ln>
  </cx:spPr>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'OS to trace ratio'!$C$3:$C$11</cx:f>
        <cx:lvl ptCount="9" formatCode="General">
          <cx:pt idx="0">5.8672399329999996</cx:pt>
          <cx:pt idx="1">6.0367696009999996</cx:pt>
          <cx:pt idx="2">5.3853910630000001</cx:pt>
          <cx:pt idx="3">5.1132926510000001</cx:pt>
          <cx:pt idx="4">6.0505889489999998</cx:pt>
          <cx:pt idx="5">6.1728909200000004</cx:pt>
          <cx:pt idx="6">6.0611960490000003</cx:pt>
          <cx:pt idx="7">4.5775234129999998</cx:pt>
          <cx:pt idx="8">5.0124937689999998</cx:pt>
        </cx:lvl>
      </cx:numDim>
    </cx:data>
    <cx:data id="1">
      <cx:numDim type="val">
        <cx:f>'OS to trace ratio'!$D$3:$D$11</cx:f>
        <cx:lvl ptCount="9" formatCode="General">
          <cx:pt idx="0">6.6887811910000003</cx:pt>
          <cx:pt idx="1">6.0618408439999998</cx:pt>
          <cx:pt idx="2">5.3501180169999998</cx:pt>
          <cx:pt idx="3">5.5656149560000001</cx:pt>
          <cx:pt idx="4">7.118644068</cx:pt>
          <cx:pt idx="5">4.694330968</cx:pt>
          <cx:pt idx="6">5.4155857110000003</cx:pt>
          <cx:pt idx="7">4.1441589199999997</cx:pt>
          <cx:pt idx="8">4.3761088109999999</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w="12700">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26" min="4"/>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'OS to trace ratio'!$E$3:$E$11</cx:f>
        <cx:lvl ptCount="9" formatCode="General">
          <cx:pt idx="0">17.365811220000001</cx:pt>
          <cx:pt idx="1">15.813060180000001</cx:pt>
          <cx:pt idx="2">21.002529840000001</cx:pt>
          <cx:pt idx="3">15.47741802</cx:pt>
          <cx:pt idx="4">21.594054839999998</cx:pt>
          <cx:pt idx="5">18.84839448</cx:pt>
          <cx:pt idx="6">24.379725799999999</cx:pt>
          <cx:pt idx="7">18.12026328</cx:pt>
          <cx:pt idx="8">17.177283450000001</cx:pt>
        </cx:lvl>
      </cx:numDim>
    </cx:data>
    <cx:data id="1">
      <cx:numDim type="val">
        <cx:f>'OS to trace ratio'!$F$3:$F$11</cx:f>
        <cx:lvl ptCount="9" formatCode="General">
          <cx:pt idx="0">21.011597460000001</cx:pt>
          <cx:pt idx="1">18.049381990000001</cx:pt>
          <cx:pt idx="2">21.157731389999999</cx:pt>
          <cx:pt idx="3">23.706525840000001</cx:pt>
          <cx:pt idx="4">19.959747549999999</cx:pt>
          <cx:pt idx="5">21.05189227</cx:pt>
          <cx:pt idx="6">19.550387600000001</cx:pt>
          <cx:pt idx="7">17.645579170000001</cx:pt>
          <cx:pt idx="8">25.44529262</cx:pt>
        </cx:lvl>
      </cx:numDim>
    </cx:data>
  </cx:chartData>
  <cx:chart>
    <cx:plotArea>
      <cx:plotAreaRegion>
        <cx:plotSurface>
          <cx:spPr>
            <a:ln w="25400">
              <a:solidFill>
                <a:schemeClr val="tx1"/>
              </a:solidFill>
            </a:ln>
          </cx:spPr>
        </cx:plotSurface>
        <cx:series layoutId="boxWhisker" uniqueId="{25DF82F7-28B2-490B-99E0-64AB74735CCD}">
          <cx:spPr>
            <a:solidFill>
              <a:srgbClr val="0070C0"/>
            </a:solidFill>
            <a:ln w="12700">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26" min="4"/>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EF33180-599B-4B87-AD60-B7228CAD804A}" type="datetimeFigureOut">
              <a:rPr lang="en-US" smtClean="0"/>
              <a:t>5/1/2025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71C0AF9-AC7C-4DC7-BD14-06F3703D52FD}" type="slidenum">
              <a:rPr lang="en-US" smtClean="0"/>
              <a:t>‹#›</a:t>
            </a:fld>
            <a:endParaRPr lang="en-US"/>
          </a:p>
        </p:txBody>
      </p:sp>
    </p:spTree>
    <p:extLst>
      <p:ext uri="{BB962C8B-B14F-4D97-AF65-F5344CB8AC3E}">
        <p14:creationId xmlns:p14="http://schemas.microsoft.com/office/powerpoint/2010/main" val="3337508738"/>
      </p:ext>
    </p:extLst>
  </p:cSld>
  <p:clrMap bg1="lt1" tx1="dk1" bg2="lt2" tx2="dk2" accent1="accent1" accent2="accent2" accent3="accent3" accent4="accent4" accent5="accent5" accent6="accent6" hlink="hlink" folHlink="folHlink"/>
  <p:notesStyle>
    <a:lvl1pPr marL="0" algn="l" defTabSz="1097280" rtl="0" eaLnBrk="1" latinLnBrk="0" hangingPunct="1">
      <a:defRPr sz="1440" kern="1200">
        <a:solidFill>
          <a:schemeClr val="tx1"/>
        </a:solidFill>
        <a:latin typeface="+mn-lt"/>
        <a:ea typeface="+mn-ea"/>
        <a:cs typeface="+mn-cs"/>
      </a:defRPr>
    </a:lvl1pPr>
    <a:lvl2pPr marL="548640" algn="l" defTabSz="1097280" rtl="0" eaLnBrk="1" latinLnBrk="0" hangingPunct="1">
      <a:defRPr sz="1440" kern="1200">
        <a:solidFill>
          <a:schemeClr val="tx1"/>
        </a:solidFill>
        <a:latin typeface="+mn-lt"/>
        <a:ea typeface="+mn-ea"/>
        <a:cs typeface="+mn-cs"/>
      </a:defRPr>
    </a:lvl2pPr>
    <a:lvl3pPr marL="1097280" algn="l" defTabSz="1097280" rtl="0" eaLnBrk="1" latinLnBrk="0" hangingPunct="1">
      <a:defRPr sz="1440" kern="1200">
        <a:solidFill>
          <a:schemeClr val="tx1"/>
        </a:solidFill>
        <a:latin typeface="+mn-lt"/>
        <a:ea typeface="+mn-ea"/>
        <a:cs typeface="+mn-cs"/>
      </a:defRPr>
    </a:lvl3pPr>
    <a:lvl4pPr marL="1645920" algn="l" defTabSz="1097280" rtl="0" eaLnBrk="1" latinLnBrk="0" hangingPunct="1">
      <a:defRPr sz="1440" kern="1200">
        <a:solidFill>
          <a:schemeClr val="tx1"/>
        </a:solidFill>
        <a:latin typeface="+mn-lt"/>
        <a:ea typeface="+mn-ea"/>
        <a:cs typeface="+mn-cs"/>
      </a:defRPr>
    </a:lvl4pPr>
    <a:lvl5pPr marL="2194560" algn="l" defTabSz="1097280" rtl="0" eaLnBrk="1" latinLnBrk="0" hangingPunct="1">
      <a:defRPr sz="144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b="0" i="0" u="none" baseline="0"/>
          </a:p>
        </p:txBody>
      </p:sp>
      <p:sp>
        <p:nvSpPr>
          <p:cNvPr id="4" name="Slide Number Placeholder 3"/>
          <p:cNvSpPr>
            <a:spLocks noGrp="1"/>
          </p:cNvSpPr>
          <p:nvPr>
            <p:ph type="sldNum" sz="quarter" idx="10"/>
          </p:nvPr>
        </p:nvSpPr>
        <p:spPr/>
        <p:txBody>
          <a:bodyPr/>
          <a:lstStyle/>
          <a:p>
            <a:fld id="{43C79320-D778-4867-B232-8C6F6CCE2C56}" type="slidenum">
              <a:rPr lang="en-US" smtClean="0"/>
              <a:t>1</a:t>
            </a:fld>
            <a:endParaRPr lang="en-US"/>
          </a:p>
        </p:txBody>
      </p:sp>
    </p:spTree>
    <p:extLst>
      <p:ext uri="{BB962C8B-B14F-4D97-AF65-F5344CB8AC3E}">
        <p14:creationId xmlns:p14="http://schemas.microsoft.com/office/powerpoint/2010/main" val="355303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1C0AF9-AC7C-4DC7-BD14-06F3703D52FD}" type="slidenum">
              <a:rPr lang="en-US" smtClean="0"/>
              <a:t>11</a:t>
            </a:fld>
            <a:endParaRPr lang="en-US"/>
          </a:p>
        </p:txBody>
      </p:sp>
    </p:spTree>
    <p:extLst>
      <p:ext uri="{BB962C8B-B14F-4D97-AF65-F5344CB8AC3E}">
        <p14:creationId xmlns:p14="http://schemas.microsoft.com/office/powerpoint/2010/main" val="135842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Arial"/>
                <a:cs typeface="Calibri"/>
              </a:rPr>
              <a:t>Material Selection and Properties:</a:t>
            </a:r>
          </a:p>
          <a:p>
            <a:r>
              <a:rPr lang="en-US">
                <a:ea typeface="Arial"/>
                <a:cs typeface="Calibri"/>
              </a:rPr>
              <a:t>ASTM B928- High Magnesium Aluminum-Alloy Products for Marine Service and Similar Environments.</a:t>
            </a:r>
          </a:p>
          <a:p>
            <a:endParaRPr lang="en-US">
              <a:ea typeface="Arial"/>
              <a:cs typeface="Calibri"/>
            </a:endParaRPr>
          </a:p>
          <a:p>
            <a:r>
              <a:rPr lang="en-US">
                <a:ea typeface="Arial"/>
                <a:cs typeface="Calibri"/>
              </a:rPr>
              <a:t>Strength, Fatigue, and Corrosion Testing:</a:t>
            </a:r>
          </a:p>
          <a:p>
            <a:r>
              <a:rPr lang="en-US">
                <a:ea typeface="Arial"/>
                <a:cs typeface="Calibri"/>
              </a:rPr>
              <a:t>ASTM E8: Standard Test Methods for Tension Testing of Metallic Materials</a:t>
            </a:r>
          </a:p>
          <a:p>
            <a:r>
              <a:rPr lang="en-US">
                <a:ea typeface="Arial"/>
                <a:cs typeface="Calibri"/>
              </a:rPr>
              <a:t>ASTM G44  Standard Practice for Exposure of Metals and Alloys by Alternate Immersion in Neutral 3.5 % Sodium Chloride Solution.</a:t>
            </a:r>
          </a:p>
          <a:p>
            <a:r>
              <a:rPr lang="en-US">
                <a:ea typeface="Arial"/>
                <a:cs typeface="Calibri"/>
              </a:rPr>
              <a:t>ASTM E466 Standard Practice for Conducting Force Controlled Constant Amplitude Axial Fatigue Tests of Metallic Materials</a:t>
            </a:r>
          </a:p>
          <a:p>
            <a:r>
              <a:rPr lang="en-US">
                <a:ea typeface="Arial"/>
                <a:cs typeface="Calibri"/>
              </a:rPr>
              <a:t>Dimensional Accuracy and Tolerances: </a:t>
            </a:r>
          </a:p>
          <a:p>
            <a:r>
              <a:rPr lang="en-US">
                <a:ea typeface="Arial"/>
                <a:cs typeface="Calibri"/>
              </a:rPr>
              <a:t>ISO 8062-3 standard for dimensional and geometrical accuracy for propeller </a:t>
            </a:r>
          </a:p>
          <a:p>
            <a:pPr lvl="1"/>
            <a:r>
              <a:rPr lang="en-US">
                <a:ea typeface="Arial"/>
                <a:cs typeface="Calibri"/>
              </a:rPr>
              <a:t>ASTM E1417: Standard Practice for Liquid Penetrant Testing</a:t>
            </a:r>
          </a:p>
          <a:p>
            <a:pPr lvl="1"/>
            <a:r>
              <a:rPr lang="en-US">
                <a:ea typeface="Arial"/>
                <a:cs typeface="Calibri"/>
              </a:rPr>
              <a:t>ASTM E1444: Standard Practice for Magnetic Particle Testing</a:t>
            </a:r>
            <a:endParaRPr lang="en-US">
              <a:latin typeface="+mn-lt"/>
              <a:ea typeface="Arial"/>
              <a:cs typeface="Calibri"/>
            </a:endParaRPr>
          </a:p>
          <a:p>
            <a:r>
              <a:rPr lang="en-US">
                <a:ea typeface="Arial"/>
                <a:cs typeface="Arial"/>
              </a:rPr>
              <a:t>​Post-Processing Requirements: </a:t>
            </a:r>
          </a:p>
          <a:p>
            <a:r>
              <a:rPr lang="en-US">
                <a:ea typeface="Arial"/>
                <a:cs typeface="Arial"/>
              </a:rPr>
              <a:t>ISO 9013 standards for thermal cutting and quality levels for surface roughness, which can be relevant</a:t>
            </a:r>
            <a:endParaRPr lang="en-US" sz="1800">
              <a:latin typeface="+mn-lt"/>
              <a:ea typeface="Arial"/>
              <a:cs typeface="Arial"/>
            </a:endParaRPr>
          </a:p>
          <a:p>
            <a:endParaRPr lang="en-US"/>
          </a:p>
        </p:txBody>
      </p:sp>
      <p:sp>
        <p:nvSpPr>
          <p:cNvPr id="4" name="Slide Number Placeholder 3"/>
          <p:cNvSpPr>
            <a:spLocks noGrp="1"/>
          </p:cNvSpPr>
          <p:nvPr>
            <p:ph type="sldNum" sz="quarter" idx="5"/>
          </p:nvPr>
        </p:nvSpPr>
        <p:spPr/>
        <p:txBody>
          <a:bodyPr/>
          <a:lstStyle/>
          <a:p>
            <a:fld id="{371C0AF9-AC7C-4DC7-BD14-06F3703D52FD}" type="slidenum">
              <a:rPr lang="en-US" smtClean="0"/>
              <a:t>12</a:t>
            </a:fld>
            <a:endParaRPr lang="en-US"/>
          </a:p>
        </p:txBody>
      </p:sp>
    </p:spTree>
    <p:extLst>
      <p:ext uri="{BB962C8B-B14F-4D97-AF65-F5344CB8AC3E}">
        <p14:creationId xmlns:p14="http://schemas.microsoft.com/office/powerpoint/2010/main" val="690490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2103C-4950-8B07-38C7-0A9F7CB514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0F0A0F-E6DE-771E-2685-3313DFDDBB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63278F-3B95-C472-BA91-66B9A0D202B3}"/>
              </a:ext>
            </a:extLst>
          </p:cNvPr>
          <p:cNvSpPr>
            <a:spLocks noGrp="1"/>
          </p:cNvSpPr>
          <p:nvPr>
            <p:ph type="body" idx="1"/>
          </p:nvPr>
        </p:nvSpPr>
        <p:spPr/>
        <p:txBody>
          <a:bodyPr/>
          <a:lstStyle/>
          <a:p>
            <a:r>
              <a:rPr lang="en-US">
                <a:ea typeface="Arial"/>
                <a:cs typeface="Calibri"/>
              </a:rPr>
              <a:t>Material Selection and Properties:</a:t>
            </a:r>
          </a:p>
          <a:p>
            <a:r>
              <a:rPr lang="en-US">
                <a:ea typeface="Arial"/>
                <a:cs typeface="Calibri"/>
              </a:rPr>
              <a:t>ASTM B928- High Magnesium Aluminum-Alloy Products for Marine Service and Similar Environments.</a:t>
            </a:r>
          </a:p>
          <a:p>
            <a:endParaRPr lang="en-US">
              <a:ea typeface="Arial"/>
              <a:cs typeface="Calibri"/>
            </a:endParaRPr>
          </a:p>
          <a:p>
            <a:r>
              <a:rPr lang="en-US">
                <a:ea typeface="Arial"/>
                <a:cs typeface="Calibri"/>
              </a:rPr>
              <a:t>Strength, Fatigue, and Corrosion Testing:</a:t>
            </a:r>
          </a:p>
          <a:p>
            <a:r>
              <a:rPr lang="en-US">
                <a:ea typeface="Arial"/>
                <a:cs typeface="Calibri"/>
              </a:rPr>
              <a:t>ASTM E8: Standard Test Methods for Tension Testing of Metallic Materials</a:t>
            </a:r>
          </a:p>
          <a:p>
            <a:r>
              <a:rPr lang="en-US">
                <a:ea typeface="Arial"/>
                <a:cs typeface="Calibri"/>
              </a:rPr>
              <a:t>ASTM G44  Standard Practice for Exposure of Metals and Alloys by Alternate Immersion in Neutral 3.5 % Sodium Chloride Solution.</a:t>
            </a:r>
          </a:p>
          <a:p>
            <a:r>
              <a:rPr lang="en-US">
                <a:ea typeface="Arial"/>
                <a:cs typeface="Calibri"/>
              </a:rPr>
              <a:t>ASTM E466 Standard Practice for Conducting Force Controlled Constant Amplitude Axial Fatigue Tests of Metallic Materials</a:t>
            </a:r>
          </a:p>
          <a:p>
            <a:r>
              <a:rPr lang="en-US">
                <a:ea typeface="Arial"/>
                <a:cs typeface="Calibri"/>
              </a:rPr>
              <a:t>Dimensional Accuracy and Tolerances: </a:t>
            </a:r>
          </a:p>
          <a:p>
            <a:r>
              <a:rPr lang="en-US">
                <a:ea typeface="Arial"/>
                <a:cs typeface="Calibri"/>
              </a:rPr>
              <a:t>ISO 8062-3 standard for dimensional and geometrical accuracy for propeller </a:t>
            </a:r>
          </a:p>
          <a:p>
            <a:pPr lvl="1"/>
            <a:r>
              <a:rPr lang="en-US">
                <a:ea typeface="Arial"/>
                <a:cs typeface="Calibri"/>
              </a:rPr>
              <a:t>ASTM E1417: Standard Practice for Liquid Penetrant Testing</a:t>
            </a:r>
          </a:p>
          <a:p>
            <a:pPr lvl="1"/>
            <a:r>
              <a:rPr lang="en-US">
                <a:ea typeface="Arial"/>
                <a:cs typeface="Calibri"/>
              </a:rPr>
              <a:t>ASTM E1444: Standard Practice for Magnetic Particle Testing</a:t>
            </a:r>
            <a:endParaRPr lang="en-US">
              <a:latin typeface="+mn-lt"/>
              <a:ea typeface="Arial"/>
              <a:cs typeface="Calibri"/>
            </a:endParaRPr>
          </a:p>
          <a:p>
            <a:r>
              <a:rPr lang="en-US">
                <a:ea typeface="Arial"/>
                <a:cs typeface="Arial"/>
              </a:rPr>
              <a:t>​Post-Processing Requirements: </a:t>
            </a:r>
          </a:p>
          <a:p>
            <a:r>
              <a:rPr lang="en-US">
                <a:ea typeface="Arial"/>
                <a:cs typeface="Arial"/>
              </a:rPr>
              <a:t>ISO 9013 standards for thermal cutting and quality levels for surface roughness, which can be relevant</a:t>
            </a:r>
            <a:endParaRPr lang="en-US" sz="1800">
              <a:latin typeface="+mn-lt"/>
              <a:ea typeface="Arial"/>
              <a:cs typeface="Arial"/>
            </a:endParaRPr>
          </a:p>
          <a:p>
            <a:endParaRPr lang="en-US"/>
          </a:p>
        </p:txBody>
      </p:sp>
      <p:sp>
        <p:nvSpPr>
          <p:cNvPr id="4" name="Slide Number Placeholder 3">
            <a:extLst>
              <a:ext uri="{FF2B5EF4-FFF2-40B4-BE49-F238E27FC236}">
                <a16:creationId xmlns:a16="http://schemas.microsoft.com/office/drawing/2014/main" id="{447CF104-14EC-6D02-4A86-1C5F638A9D9A}"/>
              </a:ext>
            </a:extLst>
          </p:cNvPr>
          <p:cNvSpPr>
            <a:spLocks noGrp="1"/>
          </p:cNvSpPr>
          <p:nvPr>
            <p:ph type="sldNum" sz="quarter" idx="5"/>
          </p:nvPr>
        </p:nvSpPr>
        <p:spPr/>
        <p:txBody>
          <a:bodyPr/>
          <a:lstStyle/>
          <a:p>
            <a:fld id="{371C0AF9-AC7C-4DC7-BD14-06F3703D52FD}" type="slidenum">
              <a:rPr lang="en-US" smtClean="0"/>
              <a:t>13</a:t>
            </a:fld>
            <a:endParaRPr lang="en-US"/>
          </a:p>
        </p:txBody>
      </p:sp>
    </p:spTree>
    <p:extLst>
      <p:ext uri="{BB962C8B-B14F-4D97-AF65-F5344CB8AC3E}">
        <p14:creationId xmlns:p14="http://schemas.microsoft.com/office/powerpoint/2010/main" val="254921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88B08-B5CD-24E7-1B7E-03E38BF59F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81507-9C0A-087D-7795-E7DCC5F227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B99964-A37B-7F55-E881-C450936496A5}"/>
              </a:ext>
            </a:extLst>
          </p:cNvPr>
          <p:cNvSpPr>
            <a:spLocks noGrp="1"/>
          </p:cNvSpPr>
          <p:nvPr>
            <p:ph type="body" idx="1"/>
          </p:nvPr>
        </p:nvSpPr>
        <p:spPr/>
        <p:txBody>
          <a:bodyPr/>
          <a:lstStyle/>
          <a:p>
            <a:r>
              <a:rPr lang="en-US">
                <a:ea typeface="Arial"/>
                <a:cs typeface="Calibri"/>
              </a:rPr>
              <a:t>Material Selection and Properties:</a:t>
            </a:r>
          </a:p>
          <a:p>
            <a:r>
              <a:rPr lang="en-US">
                <a:ea typeface="Arial"/>
                <a:cs typeface="Calibri"/>
              </a:rPr>
              <a:t>ASTM B928- High Magnesium Aluminum-Alloy Products for Marine Service and Similar Environments.</a:t>
            </a:r>
          </a:p>
          <a:p>
            <a:endParaRPr lang="en-US">
              <a:ea typeface="Arial"/>
              <a:cs typeface="Calibri"/>
            </a:endParaRPr>
          </a:p>
          <a:p>
            <a:r>
              <a:rPr lang="en-US">
                <a:ea typeface="Arial"/>
                <a:cs typeface="Calibri"/>
              </a:rPr>
              <a:t>Strength, Fatigue, and Corrosion Testing:</a:t>
            </a:r>
          </a:p>
          <a:p>
            <a:r>
              <a:rPr lang="en-US">
                <a:ea typeface="Arial"/>
                <a:cs typeface="Calibri"/>
              </a:rPr>
              <a:t>ASTM E8: Standard Test Methods for Tension Testing of Metallic Materials</a:t>
            </a:r>
          </a:p>
          <a:p>
            <a:r>
              <a:rPr lang="en-US">
                <a:ea typeface="Arial"/>
                <a:cs typeface="Calibri"/>
              </a:rPr>
              <a:t>ASTM G44  Standard Practice for Exposure of Metals and Alloys by Alternate Immersion in Neutral 3.5 % Sodium Chloride Solution.</a:t>
            </a:r>
          </a:p>
          <a:p>
            <a:r>
              <a:rPr lang="en-US">
                <a:ea typeface="Arial"/>
                <a:cs typeface="Calibri"/>
              </a:rPr>
              <a:t>ASTM E466 Standard Practice for Conducting Force Controlled Constant Amplitude Axial Fatigue Tests of Metallic Materials</a:t>
            </a:r>
          </a:p>
          <a:p>
            <a:r>
              <a:rPr lang="en-US">
                <a:ea typeface="Arial"/>
                <a:cs typeface="Calibri"/>
              </a:rPr>
              <a:t>Dimensional Accuracy and Tolerances: </a:t>
            </a:r>
          </a:p>
          <a:p>
            <a:r>
              <a:rPr lang="en-US">
                <a:ea typeface="Arial"/>
                <a:cs typeface="Calibri"/>
              </a:rPr>
              <a:t>ISO 8062-3 standard for dimensional and geometrical accuracy for propeller </a:t>
            </a:r>
          </a:p>
          <a:p>
            <a:pPr lvl="1"/>
            <a:r>
              <a:rPr lang="en-US">
                <a:ea typeface="Arial"/>
                <a:cs typeface="Calibri"/>
              </a:rPr>
              <a:t>ASTM E1417: Standard Practice for Liquid Penetrant Testing</a:t>
            </a:r>
          </a:p>
          <a:p>
            <a:pPr lvl="1"/>
            <a:r>
              <a:rPr lang="en-US">
                <a:ea typeface="Arial"/>
                <a:cs typeface="Calibri"/>
              </a:rPr>
              <a:t>ASTM E1444: Standard Practice for Magnetic Particle Testing</a:t>
            </a:r>
            <a:endParaRPr lang="en-US">
              <a:latin typeface="+mn-lt"/>
              <a:ea typeface="Arial"/>
              <a:cs typeface="Calibri"/>
            </a:endParaRPr>
          </a:p>
          <a:p>
            <a:r>
              <a:rPr lang="en-US">
                <a:ea typeface="Arial"/>
                <a:cs typeface="Arial"/>
              </a:rPr>
              <a:t>​Post-Processing Requirements: </a:t>
            </a:r>
          </a:p>
          <a:p>
            <a:r>
              <a:rPr lang="en-US">
                <a:ea typeface="Arial"/>
                <a:cs typeface="Arial"/>
              </a:rPr>
              <a:t>ISO 9013 standards for thermal cutting and quality levels for surface roughness, which can be relevant</a:t>
            </a:r>
            <a:endParaRPr lang="en-US" sz="1800">
              <a:latin typeface="+mn-lt"/>
              <a:ea typeface="Arial"/>
              <a:cs typeface="Arial"/>
            </a:endParaRPr>
          </a:p>
          <a:p>
            <a:endParaRPr lang="en-US"/>
          </a:p>
        </p:txBody>
      </p:sp>
      <p:sp>
        <p:nvSpPr>
          <p:cNvPr id="4" name="Slide Number Placeholder 3">
            <a:extLst>
              <a:ext uri="{FF2B5EF4-FFF2-40B4-BE49-F238E27FC236}">
                <a16:creationId xmlns:a16="http://schemas.microsoft.com/office/drawing/2014/main" id="{05967B8F-2738-A722-4580-C8381EE2F4E1}"/>
              </a:ext>
            </a:extLst>
          </p:cNvPr>
          <p:cNvSpPr>
            <a:spLocks noGrp="1"/>
          </p:cNvSpPr>
          <p:nvPr>
            <p:ph type="sldNum" sz="quarter" idx="5"/>
          </p:nvPr>
        </p:nvSpPr>
        <p:spPr/>
        <p:txBody>
          <a:bodyPr/>
          <a:lstStyle/>
          <a:p>
            <a:fld id="{371C0AF9-AC7C-4DC7-BD14-06F3703D52FD}" type="slidenum">
              <a:rPr lang="en-US" smtClean="0"/>
              <a:t>14</a:t>
            </a:fld>
            <a:endParaRPr lang="en-US"/>
          </a:p>
        </p:txBody>
      </p:sp>
    </p:spTree>
    <p:extLst>
      <p:ext uri="{BB962C8B-B14F-4D97-AF65-F5344CB8AC3E}">
        <p14:creationId xmlns:p14="http://schemas.microsoft.com/office/powerpoint/2010/main" val="2075538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E7FD2-2F98-D533-5F62-08E6EA9708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FE646A-8041-D9FB-E5B8-EAFE0968FA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9FD2A7-89D7-68DF-9636-2FC22E341D27}"/>
              </a:ext>
            </a:extLst>
          </p:cNvPr>
          <p:cNvSpPr>
            <a:spLocks noGrp="1"/>
          </p:cNvSpPr>
          <p:nvPr>
            <p:ph type="body" idx="1"/>
          </p:nvPr>
        </p:nvSpPr>
        <p:spPr/>
        <p:txBody>
          <a:bodyPr/>
          <a:lstStyle/>
          <a:p>
            <a:r>
              <a:rPr lang="en-US">
                <a:ea typeface="Arial"/>
                <a:cs typeface="Calibri"/>
              </a:rPr>
              <a:t>Material Selection and Properties:</a:t>
            </a:r>
          </a:p>
          <a:p>
            <a:r>
              <a:rPr lang="en-US">
                <a:ea typeface="Arial"/>
                <a:cs typeface="Calibri"/>
              </a:rPr>
              <a:t>ASTM B928- High Magnesium Aluminum-Alloy Products for Marine Service and Similar Environments.</a:t>
            </a:r>
          </a:p>
          <a:p>
            <a:endParaRPr lang="en-US">
              <a:ea typeface="Arial"/>
              <a:cs typeface="Calibri"/>
            </a:endParaRPr>
          </a:p>
          <a:p>
            <a:r>
              <a:rPr lang="en-US">
                <a:ea typeface="Arial"/>
                <a:cs typeface="Calibri"/>
              </a:rPr>
              <a:t>Strength, Fatigue, and Corrosion Testing:</a:t>
            </a:r>
          </a:p>
          <a:p>
            <a:r>
              <a:rPr lang="en-US">
                <a:ea typeface="Arial"/>
                <a:cs typeface="Calibri"/>
              </a:rPr>
              <a:t>ASTM E8: Standard Test Methods for Tension Testing of Metallic Materials</a:t>
            </a:r>
          </a:p>
          <a:p>
            <a:r>
              <a:rPr lang="en-US">
                <a:ea typeface="Arial"/>
                <a:cs typeface="Calibri"/>
              </a:rPr>
              <a:t>ASTM G44  Standard Practice for Exposure of Metals and Alloys by Alternate Immersion in Neutral 3.5 % Sodium Chloride Solution.</a:t>
            </a:r>
          </a:p>
          <a:p>
            <a:r>
              <a:rPr lang="en-US">
                <a:ea typeface="Arial"/>
                <a:cs typeface="Calibri"/>
              </a:rPr>
              <a:t>ASTM E466 Standard Practice for Conducting Force Controlled Constant Amplitude Axial Fatigue Tests of Metallic Materials</a:t>
            </a:r>
          </a:p>
          <a:p>
            <a:r>
              <a:rPr lang="en-US">
                <a:ea typeface="Arial"/>
                <a:cs typeface="Calibri"/>
              </a:rPr>
              <a:t>Dimensional Accuracy and Tolerances: </a:t>
            </a:r>
          </a:p>
          <a:p>
            <a:r>
              <a:rPr lang="en-US">
                <a:ea typeface="Arial"/>
                <a:cs typeface="Calibri"/>
              </a:rPr>
              <a:t>ISO 8062-3 standard for dimensional and geometrical accuracy for propeller </a:t>
            </a:r>
          </a:p>
          <a:p>
            <a:pPr lvl="1"/>
            <a:r>
              <a:rPr lang="en-US">
                <a:ea typeface="Arial"/>
                <a:cs typeface="Calibri"/>
              </a:rPr>
              <a:t>ASTM E1417: Standard Practice for Liquid Penetrant Testing</a:t>
            </a:r>
          </a:p>
          <a:p>
            <a:pPr lvl="1"/>
            <a:r>
              <a:rPr lang="en-US">
                <a:ea typeface="Arial"/>
                <a:cs typeface="Calibri"/>
              </a:rPr>
              <a:t>ASTM E1444: Standard Practice for Magnetic Particle Testing</a:t>
            </a:r>
            <a:endParaRPr lang="en-US">
              <a:latin typeface="+mn-lt"/>
              <a:ea typeface="Arial"/>
              <a:cs typeface="Calibri"/>
            </a:endParaRPr>
          </a:p>
          <a:p>
            <a:r>
              <a:rPr lang="en-US">
                <a:ea typeface="Arial"/>
                <a:cs typeface="Arial"/>
              </a:rPr>
              <a:t>​Post-Processing Requirements: </a:t>
            </a:r>
          </a:p>
          <a:p>
            <a:r>
              <a:rPr lang="en-US">
                <a:ea typeface="Arial"/>
                <a:cs typeface="Arial"/>
              </a:rPr>
              <a:t>ISO 9013 standards for thermal cutting and quality levels for surface roughness, which can be relevant</a:t>
            </a:r>
            <a:endParaRPr lang="en-US" sz="1800">
              <a:latin typeface="+mn-lt"/>
              <a:ea typeface="Arial"/>
              <a:cs typeface="Arial"/>
            </a:endParaRPr>
          </a:p>
          <a:p>
            <a:endParaRPr lang="en-US"/>
          </a:p>
        </p:txBody>
      </p:sp>
      <p:sp>
        <p:nvSpPr>
          <p:cNvPr id="4" name="Slide Number Placeholder 3">
            <a:extLst>
              <a:ext uri="{FF2B5EF4-FFF2-40B4-BE49-F238E27FC236}">
                <a16:creationId xmlns:a16="http://schemas.microsoft.com/office/drawing/2014/main" id="{B0DAA36F-8BC4-B247-A63E-72E08BCB820B}"/>
              </a:ext>
            </a:extLst>
          </p:cNvPr>
          <p:cNvSpPr>
            <a:spLocks noGrp="1"/>
          </p:cNvSpPr>
          <p:nvPr>
            <p:ph type="sldNum" sz="quarter" idx="5"/>
          </p:nvPr>
        </p:nvSpPr>
        <p:spPr/>
        <p:txBody>
          <a:bodyPr/>
          <a:lstStyle/>
          <a:p>
            <a:fld id="{371C0AF9-AC7C-4DC7-BD14-06F3703D52FD}" type="slidenum">
              <a:rPr lang="en-US" smtClean="0"/>
              <a:t>15</a:t>
            </a:fld>
            <a:endParaRPr lang="en-US"/>
          </a:p>
        </p:txBody>
      </p:sp>
    </p:spTree>
    <p:extLst>
      <p:ext uri="{BB962C8B-B14F-4D97-AF65-F5344CB8AC3E}">
        <p14:creationId xmlns:p14="http://schemas.microsoft.com/office/powerpoint/2010/main" val="2976825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1CEF8-4887-E2DC-0237-1D4D15F384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8ECCBC-7561-8B93-9E23-0D203B04E850}"/>
              </a:ext>
            </a:extLst>
          </p:cNvPr>
          <p:cNvSpPr>
            <a:spLocks noGrp="1" noRot="1" noChangeAspect="1"/>
          </p:cNvSpPr>
          <p:nvPr>
            <p:ph type="sldImg"/>
          </p:nvPr>
        </p:nvSpPr>
        <p:spPr>
          <a:xfrm>
            <a:off x="747713" y="1181100"/>
            <a:ext cx="5670550" cy="3189288"/>
          </a:xfrm>
        </p:spPr>
      </p:sp>
      <p:sp>
        <p:nvSpPr>
          <p:cNvPr id="3" name="Notes Placeholder 2">
            <a:extLst>
              <a:ext uri="{FF2B5EF4-FFF2-40B4-BE49-F238E27FC236}">
                <a16:creationId xmlns:a16="http://schemas.microsoft.com/office/drawing/2014/main" id="{C580DE7D-83E4-8971-659E-A825A5517786}"/>
              </a:ext>
            </a:extLst>
          </p:cNvPr>
          <p:cNvSpPr>
            <a:spLocks noGrp="1"/>
          </p:cNvSpPr>
          <p:nvPr>
            <p:ph type="body" idx="1"/>
          </p:nvPr>
        </p:nvSpPr>
        <p:spPr/>
        <p:txBody>
          <a:bodyPr/>
          <a:lstStyle/>
          <a:p>
            <a:endParaRPr lang="en-US" b="0" i="1" u="none" baseline="0"/>
          </a:p>
        </p:txBody>
      </p:sp>
      <p:sp>
        <p:nvSpPr>
          <p:cNvPr id="4" name="Slide Number Placeholder 3">
            <a:extLst>
              <a:ext uri="{FF2B5EF4-FFF2-40B4-BE49-F238E27FC236}">
                <a16:creationId xmlns:a16="http://schemas.microsoft.com/office/drawing/2014/main" id="{B467DBBE-0049-6E30-902E-9B22B7CAB4EB}"/>
              </a:ext>
            </a:extLst>
          </p:cNvPr>
          <p:cNvSpPr>
            <a:spLocks noGrp="1"/>
          </p:cNvSpPr>
          <p:nvPr>
            <p:ph type="sldNum" sz="quarter" idx="10"/>
          </p:nvPr>
        </p:nvSpPr>
        <p:spPr/>
        <p:txBody>
          <a:bodyPr/>
          <a:lstStyle/>
          <a:p>
            <a:fld id="{43C79320-D778-4867-B232-8C6F6CCE2C56}" type="slidenum">
              <a:rPr lang="en-US" smtClean="0"/>
              <a:t>17</a:t>
            </a:fld>
            <a:endParaRPr lang="en-US"/>
          </a:p>
        </p:txBody>
      </p:sp>
    </p:spTree>
    <p:extLst>
      <p:ext uri="{BB962C8B-B14F-4D97-AF65-F5344CB8AC3E}">
        <p14:creationId xmlns:p14="http://schemas.microsoft.com/office/powerpoint/2010/main" val="3210872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b="0" i="1" u="none" baseline="0"/>
          </a:p>
        </p:txBody>
      </p:sp>
      <p:sp>
        <p:nvSpPr>
          <p:cNvPr id="4" name="Slide Number Placeholder 3"/>
          <p:cNvSpPr>
            <a:spLocks noGrp="1"/>
          </p:cNvSpPr>
          <p:nvPr>
            <p:ph type="sldNum" sz="quarter" idx="10"/>
          </p:nvPr>
        </p:nvSpPr>
        <p:spPr/>
        <p:txBody>
          <a:bodyPr/>
          <a:lstStyle/>
          <a:p>
            <a:fld id="{43C79320-D778-4867-B232-8C6F6CCE2C56}" type="slidenum">
              <a:rPr lang="en-US" smtClean="0"/>
              <a:t>2</a:t>
            </a:fld>
            <a:endParaRPr lang="en-US"/>
          </a:p>
        </p:txBody>
      </p:sp>
    </p:spTree>
    <p:extLst>
      <p:ext uri="{BB962C8B-B14F-4D97-AF65-F5344CB8AC3E}">
        <p14:creationId xmlns:p14="http://schemas.microsoft.com/office/powerpoint/2010/main" val="1006649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In a routine workflow, deposits are printed, examined microscopically, and print parameters are adjusted based on observations before reprinting. This cycle is repeated until the morphology meets design specifications, leading to material waste and long production times. Despite the influential role of deposit morphology, AJP lacks real-time predictive tools for morphology control. There is currently no reliable method to visualize the deposit morphology before the droplet stream impacts the substrate.</a:t>
            </a:r>
          </a:p>
        </p:txBody>
      </p:sp>
      <p:sp>
        <p:nvSpPr>
          <p:cNvPr id="4" name="Slide Number Placeholder 3"/>
          <p:cNvSpPr>
            <a:spLocks noGrp="1"/>
          </p:cNvSpPr>
          <p:nvPr>
            <p:ph type="sldNum" sz="quarter" idx="10"/>
          </p:nvPr>
        </p:nvSpPr>
        <p:spPr/>
        <p:txBody>
          <a:bodyPr/>
          <a:lstStyle/>
          <a:p>
            <a:fld id="{43C79320-D778-4867-B232-8C6F6CCE2C56}" type="slidenum">
              <a:rPr lang="en-US" smtClean="0"/>
              <a:t>3</a:t>
            </a:fld>
            <a:endParaRPr lang="en-US"/>
          </a:p>
        </p:txBody>
      </p:sp>
    </p:spTree>
    <p:extLst>
      <p:ext uri="{BB962C8B-B14F-4D97-AF65-F5344CB8AC3E}">
        <p14:creationId xmlns:p14="http://schemas.microsoft.com/office/powerpoint/2010/main" val="337635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BB331-FD2E-0D7C-C53A-7A14A46646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DCA72-1C30-EF21-F8C7-08AA1670F908}"/>
              </a:ext>
            </a:extLst>
          </p:cNvPr>
          <p:cNvSpPr>
            <a:spLocks noGrp="1" noRot="1" noChangeAspect="1"/>
          </p:cNvSpPr>
          <p:nvPr>
            <p:ph type="sldImg"/>
          </p:nvPr>
        </p:nvSpPr>
        <p:spPr>
          <a:xfrm>
            <a:off x="747713" y="1181100"/>
            <a:ext cx="5670550" cy="3189288"/>
          </a:xfrm>
        </p:spPr>
      </p:sp>
      <p:sp>
        <p:nvSpPr>
          <p:cNvPr id="3" name="Notes Placeholder 2">
            <a:extLst>
              <a:ext uri="{FF2B5EF4-FFF2-40B4-BE49-F238E27FC236}">
                <a16:creationId xmlns:a16="http://schemas.microsoft.com/office/drawing/2014/main" id="{C5488BE2-D991-0D12-8F42-9AC0BEBD46A1}"/>
              </a:ext>
            </a:extLst>
          </p:cNvPr>
          <p:cNvSpPr>
            <a:spLocks noGrp="1"/>
          </p:cNvSpPr>
          <p:nvPr>
            <p:ph type="body" idx="1"/>
          </p:nvPr>
        </p:nvSpPr>
        <p:spPr/>
        <p:txBody>
          <a:bodyPr/>
          <a:lstStyle/>
          <a:p>
            <a:endParaRPr lang="en-US" b="0" i="1" u="none" baseline="0"/>
          </a:p>
        </p:txBody>
      </p:sp>
      <p:sp>
        <p:nvSpPr>
          <p:cNvPr id="4" name="Slide Number Placeholder 3">
            <a:extLst>
              <a:ext uri="{FF2B5EF4-FFF2-40B4-BE49-F238E27FC236}">
                <a16:creationId xmlns:a16="http://schemas.microsoft.com/office/drawing/2014/main" id="{CE812617-AEA9-4C52-7722-523CF645CD39}"/>
              </a:ext>
            </a:extLst>
          </p:cNvPr>
          <p:cNvSpPr>
            <a:spLocks noGrp="1"/>
          </p:cNvSpPr>
          <p:nvPr>
            <p:ph type="sldNum" sz="quarter" idx="10"/>
          </p:nvPr>
        </p:nvSpPr>
        <p:spPr/>
        <p:txBody>
          <a:bodyPr/>
          <a:lstStyle/>
          <a:p>
            <a:fld id="{43C79320-D778-4867-B232-8C6F6CCE2C56}" type="slidenum">
              <a:rPr lang="en-US" smtClean="0"/>
              <a:t>4</a:t>
            </a:fld>
            <a:endParaRPr lang="en-US"/>
          </a:p>
        </p:txBody>
      </p:sp>
    </p:spTree>
    <p:extLst>
      <p:ext uri="{BB962C8B-B14F-4D97-AF65-F5344CB8AC3E}">
        <p14:creationId xmlns:p14="http://schemas.microsoft.com/office/powerpoint/2010/main" val="3105563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b="0" i="1" u="none" baseline="0"/>
          </a:p>
        </p:txBody>
      </p:sp>
      <p:sp>
        <p:nvSpPr>
          <p:cNvPr id="4" name="Slide Number Placeholder 3"/>
          <p:cNvSpPr>
            <a:spLocks noGrp="1"/>
          </p:cNvSpPr>
          <p:nvPr>
            <p:ph type="sldNum" sz="quarter" idx="10"/>
          </p:nvPr>
        </p:nvSpPr>
        <p:spPr/>
        <p:txBody>
          <a:bodyPr/>
          <a:lstStyle/>
          <a:p>
            <a:fld id="{43C79320-D778-4867-B232-8C6F6CCE2C56}" type="slidenum">
              <a:rPr lang="en-US" smtClean="0"/>
              <a:t>5</a:t>
            </a:fld>
            <a:endParaRPr lang="en-US"/>
          </a:p>
        </p:txBody>
      </p:sp>
    </p:spTree>
    <p:extLst>
      <p:ext uri="{BB962C8B-B14F-4D97-AF65-F5344CB8AC3E}">
        <p14:creationId xmlns:p14="http://schemas.microsoft.com/office/powerpoint/2010/main" val="2991506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19A23-598B-C1F5-8F14-EEC073CC8A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A285E2-6228-5659-F2F0-A8766B82C337}"/>
              </a:ext>
            </a:extLst>
          </p:cNvPr>
          <p:cNvSpPr>
            <a:spLocks noGrp="1" noRot="1" noChangeAspect="1"/>
          </p:cNvSpPr>
          <p:nvPr>
            <p:ph type="sldImg"/>
          </p:nvPr>
        </p:nvSpPr>
        <p:spPr>
          <a:xfrm>
            <a:off x="747713" y="1181100"/>
            <a:ext cx="5670550" cy="3189288"/>
          </a:xfrm>
        </p:spPr>
      </p:sp>
      <p:sp>
        <p:nvSpPr>
          <p:cNvPr id="3" name="Notes Placeholder 2">
            <a:extLst>
              <a:ext uri="{FF2B5EF4-FFF2-40B4-BE49-F238E27FC236}">
                <a16:creationId xmlns:a16="http://schemas.microsoft.com/office/drawing/2014/main" id="{03E4013F-0EF1-62FD-50EB-4558BF9045AF}"/>
              </a:ext>
            </a:extLst>
          </p:cNvPr>
          <p:cNvSpPr>
            <a:spLocks noGrp="1"/>
          </p:cNvSpPr>
          <p:nvPr>
            <p:ph type="body" idx="1"/>
          </p:nvPr>
        </p:nvSpPr>
        <p:spPr/>
        <p:txBody>
          <a:bodyPr/>
          <a:lstStyle/>
          <a:p>
            <a:endParaRPr lang="en-US" b="0" i="1" u="none" baseline="0"/>
          </a:p>
        </p:txBody>
      </p:sp>
      <p:sp>
        <p:nvSpPr>
          <p:cNvPr id="4" name="Slide Number Placeholder 3">
            <a:extLst>
              <a:ext uri="{FF2B5EF4-FFF2-40B4-BE49-F238E27FC236}">
                <a16:creationId xmlns:a16="http://schemas.microsoft.com/office/drawing/2014/main" id="{B9A6B95E-2F37-CCE8-BE22-7D132515B0A5}"/>
              </a:ext>
            </a:extLst>
          </p:cNvPr>
          <p:cNvSpPr>
            <a:spLocks noGrp="1"/>
          </p:cNvSpPr>
          <p:nvPr>
            <p:ph type="sldNum" sz="quarter" idx="10"/>
          </p:nvPr>
        </p:nvSpPr>
        <p:spPr/>
        <p:txBody>
          <a:bodyPr/>
          <a:lstStyle/>
          <a:p>
            <a:fld id="{43C79320-D778-4867-B232-8C6F6CCE2C56}" type="slidenum">
              <a:rPr lang="en-US" smtClean="0"/>
              <a:t>6</a:t>
            </a:fld>
            <a:endParaRPr lang="en-US"/>
          </a:p>
        </p:txBody>
      </p:sp>
    </p:spTree>
    <p:extLst>
      <p:ext uri="{BB962C8B-B14F-4D97-AF65-F5344CB8AC3E}">
        <p14:creationId xmlns:p14="http://schemas.microsoft.com/office/powerpoint/2010/main" val="2332950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F0F10-8A3D-DBB6-8AD4-A63F4AE0E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53855-D22A-7E1F-7266-DF8937345152}"/>
              </a:ext>
            </a:extLst>
          </p:cNvPr>
          <p:cNvSpPr>
            <a:spLocks noGrp="1" noRot="1" noChangeAspect="1"/>
          </p:cNvSpPr>
          <p:nvPr>
            <p:ph type="sldImg"/>
          </p:nvPr>
        </p:nvSpPr>
        <p:spPr>
          <a:xfrm>
            <a:off x="747713" y="1181100"/>
            <a:ext cx="5670550" cy="3189288"/>
          </a:xfrm>
        </p:spPr>
      </p:sp>
      <p:sp>
        <p:nvSpPr>
          <p:cNvPr id="3" name="Notes Placeholder 2">
            <a:extLst>
              <a:ext uri="{FF2B5EF4-FFF2-40B4-BE49-F238E27FC236}">
                <a16:creationId xmlns:a16="http://schemas.microsoft.com/office/drawing/2014/main" id="{EA39FE1D-036F-D135-5D53-A3E932A64982}"/>
              </a:ext>
            </a:extLst>
          </p:cNvPr>
          <p:cNvSpPr>
            <a:spLocks noGrp="1"/>
          </p:cNvSpPr>
          <p:nvPr>
            <p:ph type="body" idx="1"/>
          </p:nvPr>
        </p:nvSpPr>
        <p:spPr/>
        <p:txBody>
          <a:bodyPr/>
          <a:lstStyle/>
          <a:p>
            <a:endParaRPr lang="en-US" b="0" i="1" u="none" baseline="0"/>
          </a:p>
        </p:txBody>
      </p:sp>
      <p:sp>
        <p:nvSpPr>
          <p:cNvPr id="4" name="Slide Number Placeholder 3">
            <a:extLst>
              <a:ext uri="{FF2B5EF4-FFF2-40B4-BE49-F238E27FC236}">
                <a16:creationId xmlns:a16="http://schemas.microsoft.com/office/drawing/2014/main" id="{78561E8F-F253-DF28-162C-410441688E18}"/>
              </a:ext>
            </a:extLst>
          </p:cNvPr>
          <p:cNvSpPr>
            <a:spLocks noGrp="1"/>
          </p:cNvSpPr>
          <p:nvPr>
            <p:ph type="sldNum" sz="quarter" idx="10"/>
          </p:nvPr>
        </p:nvSpPr>
        <p:spPr/>
        <p:txBody>
          <a:bodyPr/>
          <a:lstStyle/>
          <a:p>
            <a:fld id="{43C79320-D778-4867-B232-8C6F6CCE2C56}" type="slidenum">
              <a:rPr lang="en-US" smtClean="0"/>
              <a:t>7</a:t>
            </a:fld>
            <a:endParaRPr lang="en-US"/>
          </a:p>
        </p:txBody>
      </p:sp>
    </p:spTree>
    <p:extLst>
      <p:ext uri="{BB962C8B-B14F-4D97-AF65-F5344CB8AC3E}">
        <p14:creationId xmlns:p14="http://schemas.microsoft.com/office/powerpoint/2010/main" val="2340232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F0F10-8A3D-DBB6-8AD4-A63F4AE0E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53855-D22A-7E1F-7266-DF8937345152}"/>
              </a:ext>
            </a:extLst>
          </p:cNvPr>
          <p:cNvSpPr>
            <a:spLocks noGrp="1" noRot="1" noChangeAspect="1"/>
          </p:cNvSpPr>
          <p:nvPr>
            <p:ph type="sldImg"/>
          </p:nvPr>
        </p:nvSpPr>
        <p:spPr>
          <a:xfrm>
            <a:off x="747713" y="1181100"/>
            <a:ext cx="5670550" cy="3189288"/>
          </a:xfrm>
        </p:spPr>
      </p:sp>
      <p:sp>
        <p:nvSpPr>
          <p:cNvPr id="3" name="Notes Placeholder 2">
            <a:extLst>
              <a:ext uri="{FF2B5EF4-FFF2-40B4-BE49-F238E27FC236}">
                <a16:creationId xmlns:a16="http://schemas.microsoft.com/office/drawing/2014/main" id="{EA39FE1D-036F-D135-5D53-A3E932A64982}"/>
              </a:ext>
            </a:extLst>
          </p:cNvPr>
          <p:cNvSpPr>
            <a:spLocks noGrp="1"/>
          </p:cNvSpPr>
          <p:nvPr>
            <p:ph type="body" idx="1"/>
          </p:nvPr>
        </p:nvSpPr>
        <p:spPr/>
        <p:txBody>
          <a:bodyPr/>
          <a:lstStyle/>
          <a:p>
            <a:endParaRPr lang="en-US" b="0" i="1" u="none" baseline="0"/>
          </a:p>
        </p:txBody>
      </p:sp>
      <p:sp>
        <p:nvSpPr>
          <p:cNvPr id="4" name="Slide Number Placeholder 3">
            <a:extLst>
              <a:ext uri="{FF2B5EF4-FFF2-40B4-BE49-F238E27FC236}">
                <a16:creationId xmlns:a16="http://schemas.microsoft.com/office/drawing/2014/main" id="{78561E8F-F253-DF28-162C-410441688E18}"/>
              </a:ext>
            </a:extLst>
          </p:cNvPr>
          <p:cNvSpPr>
            <a:spLocks noGrp="1"/>
          </p:cNvSpPr>
          <p:nvPr>
            <p:ph type="sldNum" sz="quarter" idx="10"/>
          </p:nvPr>
        </p:nvSpPr>
        <p:spPr/>
        <p:txBody>
          <a:bodyPr/>
          <a:lstStyle/>
          <a:p>
            <a:fld id="{43C79320-D778-4867-B232-8C6F6CCE2C56}" type="slidenum">
              <a:rPr lang="en-US" smtClean="0"/>
              <a:t>8</a:t>
            </a:fld>
            <a:endParaRPr lang="en-US"/>
          </a:p>
        </p:txBody>
      </p:sp>
    </p:spTree>
    <p:extLst>
      <p:ext uri="{BB962C8B-B14F-4D97-AF65-F5344CB8AC3E}">
        <p14:creationId xmlns:p14="http://schemas.microsoft.com/office/powerpoint/2010/main" val="2991447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3718B-360E-DBC8-1449-BFB0636C28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395D2-5127-F667-90D3-207C4BD82400}"/>
              </a:ext>
            </a:extLst>
          </p:cNvPr>
          <p:cNvSpPr>
            <a:spLocks noGrp="1" noRot="1" noChangeAspect="1"/>
          </p:cNvSpPr>
          <p:nvPr>
            <p:ph type="sldImg"/>
          </p:nvPr>
        </p:nvSpPr>
        <p:spPr>
          <a:xfrm>
            <a:off x="747713" y="1181100"/>
            <a:ext cx="5670550" cy="3189288"/>
          </a:xfrm>
        </p:spPr>
      </p:sp>
      <p:sp>
        <p:nvSpPr>
          <p:cNvPr id="3" name="Notes Placeholder 2">
            <a:extLst>
              <a:ext uri="{FF2B5EF4-FFF2-40B4-BE49-F238E27FC236}">
                <a16:creationId xmlns:a16="http://schemas.microsoft.com/office/drawing/2014/main" id="{0BBD6ABC-5F50-542B-711F-84E94A0DA6A0}"/>
              </a:ext>
            </a:extLst>
          </p:cNvPr>
          <p:cNvSpPr>
            <a:spLocks noGrp="1"/>
          </p:cNvSpPr>
          <p:nvPr>
            <p:ph type="body" idx="1"/>
          </p:nvPr>
        </p:nvSpPr>
        <p:spPr/>
        <p:txBody>
          <a:bodyPr/>
          <a:lstStyle/>
          <a:p>
            <a:pPr marL="171450" indent="-171450">
              <a:buFont typeface="Arial" panose="020B0604020202020204" pitchFamily="34" charset="0"/>
              <a:buChar char="•"/>
            </a:pPr>
            <a:r>
              <a:rPr lang="en-US" b="0" i="0">
                <a:solidFill>
                  <a:srgbClr val="1F1F1F"/>
                </a:solidFill>
                <a:effectLst/>
                <a:latin typeface="ElsevierGulliver"/>
              </a:rPr>
              <a:t>The laser beam melts a microscopic layer on the surface, which re-solidifies under shielding gas protective conditions, resulting in a smoother surface</a:t>
            </a:r>
          </a:p>
          <a:p>
            <a:pPr marL="171450" indent="-171450">
              <a:buFont typeface="Arial" panose="020B0604020202020204" pitchFamily="34" charset="0"/>
              <a:buChar char="•"/>
            </a:pPr>
            <a:r>
              <a:rPr lang="en-US"/>
              <a:t>The process depends mainly on three factors: the surface material, its initial topography and the energy density of the laser beam</a:t>
            </a:r>
            <a:endParaRPr lang="en-US" b="0" i="0">
              <a:solidFill>
                <a:srgbClr val="1F1F1F"/>
              </a:solidFill>
              <a:effectLst/>
              <a:latin typeface="ElsevierGulliver"/>
            </a:endParaRPr>
          </a:p>
          <a:p>
            <a:pPr marL="171450" indent="-171450">
              <a:buFont typeface="Arial" panose="020B0604020202020204" pitchFamily="34" charset="0"/>
              <a:buChar char="•"/>
            </a:pPr>
            <a:r>
              <a:rPr lang="en-US" b="0" i="0" u="none" baseline="0">
                <a:solidFill>
                  <a:srgbClr val="1F1F1F"/>
                </a:solidFill>
                <a:effectLst/>
                <a:latin typeface="ElsevierGulliver"/>
              </a:rPr>
              <a:t>Laser energy density is high which makes it </a:t>
            </a:r>
            <a:r>
              <a:rPr lang="en-US"/>
              <a:t>possible to melt a microscopic area without affecting the surrounding areas</a:t>
            </a:r>
          </a:p>
          <a:p>
            <a:pPr marL="171450" indent="-171450">
              <a:buFont typeface="Arial" panose="020B0604020202020204" pitchFamily="34" charset="0"/>
              <a:buChar char="•"/>
            </a:pPr>
            <a:r>
              <a:rPr lang="en-US"/>
              <a:t>Usual technique is to maximize the beam diameter increasing the focal offset distance and fitting the power and feed rate in order to obtain the desired energy density. This way, a larger area can be processed increasing the productivity of the process</a:t>
            </a:r>
            <a:endParaRPr lang="en-US" b="0" i="1" u="none" baseline="0"/>
          </a:p>
        </p:txBody>
      </p:sp>
      <p:sp>
        <p:nvSpPr>
          <p:cNvPr id="4" name="Slide Number Placeholder 3">
            <a:extLst>
              <a:ext uri="{FF2B5EF4-FFF2-40B4-BE49-F238E27FC236}">
                <a16:creationId xmlns:a16="http://schemas.microsoft.com/office/drawing/2014/main" id="{459A061D-056F-32A3-8ED9-38C0E03B1BAB}"/>
              </a:ext>
            </a:extLst>
          </p:cNvPr>
          <p:cNvSpPr>
            <a:spLocks noGrp="1"/>
          </p:cNvSpPr>
          <p:nvPr>
            <p:ph type="sldNum" sz="quarter" idx="10"/>
          </p:nvPr>
        </p:nvSpPr>
        <p:spPr/>
        <p:txBody>
          <a:bodyPr/>
          <a:lstStyle/>
          <a:p>
            <a:fld id="{43C79320-D778-4867-B232-8C6F6CCE2C56}" type="slidenum">
              <a:rPr lang="en-US" smtClean="0"/>
              <a:t>10</a:t>
            </a:fld>
            <a:endParaRPr lang="en-US"/>
          </a:p>
        </p:txBody>
      </p:sp>
    </p:spTree>
    <p:extLst>
      <p:ext uri="{BB962C8B-B14F-4D97-AF65-F5344CB8AC3E}">
        <p14:creationId xmlns:p14="http://schemas.microsoft.com/office/powerpoint/2010/main" val="3325241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p:cNvSpPr>
            <a:spLocks noGrp="1"/>
          </p:cNvSpPr>
          <p:nvPr>
            <p:ph type="dt" sz="half" idx="10"/>
          </p:nvPr>
        </p:nvSpPr>
        <p:spPr/>
        <p:txBody>
          <a:bodyPr/>
          <a:lstStyle/>
          <a:p>
            <a:r>
              <a:rPr lang="en-US"/>
              <a:t>8/24/2020</a:t>
            </a:r>
          </a:p>
        </p:txBody>
      </p:sp>
      <p:sp>
        <p:nvSpPr>
          <p:cNvPr id="5" name="Footer Placeholder 4"/>
          <p:cNvSpPr>
            <a:spLocks noGrp="1"/>
          </p:cNvSpPr>
          <p:nvPr>
            <p:ph type="ftr" sz="quarter" idx="11"/>
          </p:nvPr>
        </p:nvSpPr>
        <p:spPr/>
        <p:txBody>
          <a:bodyPr/>
          <a:lstStyle/>
          <a:p>
            <a:r>
              <a:rPr lang="en-US"/>
              <a:t>OSU &amp; Kratos RATO Phase 3:  Progress Update 1</a:t>
            </a:r>
          </a:p>
        </p:txBody>
      </p:sp>
      <p:sp>
        <p:nvSpPr>
          <p:cNvPr id="6" name="Slide Number Placeholder 5"/>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26496750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8/24/2020</a:t>
            </a:r>
          </a:p>
        </p:txBody>
      </p:sp>
      <p:sp>
        <p:nvSpPr>
          <p:cNvPr id="5" name="Footer Placeholder 4"/>
          <p:cNvSpPr>
            <a:spLocks noGrp="1"/>
          </p:cNvSpPr>
          <p:nvPr>
            <p:ph type="ftr" sz="quarter" idx="11"/>
          </p:nvPr>
        </p:nvSpPr>
        <p:spPr/>
        <p:txBody>
          <a:bodyPr/>
          <a:lstStyle/>
          <a:p>
            <a:r>
              <a:rPr lang="en-US"/>
              <a:t>OSU &amp; Kratos RATO Phase 3:  Progress Update 1</a:t>
            </a:r>
          </a:p>
        </p:txBody>
      </p:sp>
      <p:sp>
        <p:nvSpPr>
          <p:cNvPr id="6" name="Slide Number Placeholder 5"/>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2559836702"/>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8/24/2020</a:t>
            </a:r>
          </a:p>
        </p:txBody>
      </p:sp>
      <p:sp>
        <p:nvSpPr>
          <p:cNvPr id="5" name="Footer Placeholder 4"/>
          <p:cNvSpPr>
            <a:spLocks noGrp="1"/>
          </p:cNvSpPr>
          <p:nvPr>
            <p:ph type="ftr" sz="quarter" idx="11"/>
          </p:nvPr>
        </p:nvSpPr>
        <p:spPr/>
        <p:txBody>
          <a:bodyPr/>
          <a:lstStyle/>
          <a:p>
            <a:r>
              <a:rPr lang="en-US"/>
              <a:t>OSU &amp; Kratos RATO Phase 3:  Progress Update 1</a:t>
            </a:r>
          </a:p>
        </p:txBody>
      </p:sp>
      <p:sp>
        <p:nvSpPr>
          <p:cNvPr id="6" name="Slide Number Placeholder 5"/>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1659800095"/>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8/24/2020</a:t>
            </a:r>
          </a:p>
        </p:txBody>
      </p:sp>
      <p:sp>
        <p:nvSpPr>
          <p:cNvPr id="5" name="Footer Placeholder 4"/>
          <p:cNvSpPr>
            <a:spLocks noGrp="1"/>
          </p:cNvSpPr>
          <p:nvPr>
            <p:ph type="ftr" sz="quarter" idx="11"/>
          </p:nvPr>
        </p:nvSpPr>
        <p:spPr/>
        <p:txBody>
          <a:bodyPr/>
          <a:lstStyle/>
          <a:p>
            <a:r>
              <a:rPr lang="en-US"/>
              <a:t>OSU &amp; Kratos RATO Phase 3:  Progress Update 1</a:t>
            </a:r>
          </a:p>
        </p:txBody>
      </p:sp>
      <p:sp>
        <p:nvSpPr>
          <p:cNvPr id="6" name="Slide Number Placeholder 5"/>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675077695"/>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8/24/2020</a:t>
            </a:r>
          </a:p>
        </p:txBody>
      </p:sp>
      <p:sp>
        <p:nvSpPr>
          <p:cNvPr id="5" name="Footer Placeholder 4"/>
          <p:cNvSpPr>
            <a:spLocks noGrp="1"/>
          </p:cNvSpPr>
          <p:nvPr>
            <p:ph type="ftr" sz="quarter" idx="11"/>
          </p:nvPr>
        </p:nvSpPr>
        <p:spPr/>
        <p:txBody>
          <a:bodyPr/>
          <a:lstStyle/>
          <a:p>
            <a:r>
              <a:rPr lang="en-US"/>
              <a:t>OSU &amp; Kratos RATO Phase 3:  Progress Update 1</a:t>
            </a:r>
          </a:p>
        </p:txBody>
      </p:sp>
      <p:sp>
        <p:nvSpPr>
          <p:cNvPr id="6" name="Slide Number Placeholder 5"/>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1548972415"/>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058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066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8/24/2020</a:t>
            </a:r>
          </a:p>
        </p:txBody>
      </p:sp>
      <p:sp>
        <p:nvSpPr>
          <p:cNvPr id="6" name="Footer Placeholder 5"/>
          <p:cNvSpPr>
            <a:spLocks noGrp="1"/>
          </p:cNvSpPr>
          <p:nvPr>
            <p:ph type="ftr" sz="quarter" idx="11"/>
          </p:nvPr>
        </p:nvSpPr>
        <p:spPr/>
        <p:txBody>
          <a:bodyPr/>
          <a:lstStyle/>
          <a:p>
            <a:r>
              <a:rPr lang="en-US"/>
              <a:t>OSU &amp; Kratos RATO Phase 3:  Progress Update 1</a:t>
            </a:r>
          </a:p>
        </p:txBody>
      </p:sp>
      <p:sp>
        <p:nvSpPr>
          <p:cNvPr id="7" name="Slide Number Placeholder 6"/>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686320907"/>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8/24/2020</a:t>
            </a:r>
          </a:p>
        </p:txBody>
      </p:sp>
      <p:sp>
        <p:nvSpPr>
          <p:cNvPr id="8" name="Footer Placeholder 7"/>
          <p:cNvSpPr>
            <a:spLocks noGrp="1"/>
          </p:cNvSpPr>
          <p:nvPr>
            <p:ph type="ftr" sz="quarter" idx="11"/>
          </p:nvPr>
        </p:nvSpPr>
        <p:spPr/>
        <p:txBody>
          <a:bodyPr/>
          <a:lstStyle/>
          <a:p>
            <a:r>
              <a:rPr lang="en-US"/>
              <a:t>OSU &amp; Kratos RATO Phase 3:  Progress Update 1</a:t>
            </a:r>
          </a:p>
        </p:txBody>
      </p:sp>
      <p:sp>
        <p:nvSpPr>
          <p:cNvPr id="9" name="Slide Number Placeholder 8"/>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83298290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8/24/2020</a:t>
            </a:r>
          </a:p>
        </p:txBody>
      </p:sp>
      <p:sp>
        <p:nvSpPr>
          <p:cNvPr id="4" name="Footer Placeholder 3"/>
          <p:cNvSpPr>
            <a:spLocks noGrp="1"/>
          </p:cNvSpPr>
          <p:nvPr>
            <p:ph type="ftr" sz="quarter" idx="11"/>
          </p:nvPr>
        </p:nvSpPr>
        <p:spPr/>
        <p:txBody>
          <a:bodyPr/>
          <a:lstStyle/>
          <a:p>
            <a:r>
              <a:rPr lang="en-US"/>
              <a:t>OSU &amp; Kratos RATO Phase 3:  Progress Update 1</a:t>
            </a:r>
          </a:p>
        </p:txBody>
      </p:sp>
      <p:sp>
        <p:nvSpPr>
          <p:cNvPr id="5" name="Slide Number Placeholder 4"/>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952163689"/>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8/24/2020</a:t>
            </a:r>
          </a:p>
        </p:txBody>
      </p:sp>
      <p:sp>
        <p:nvSpPr>
          <p:cNvPr id="3" name="Footer Placeholder 2"/>
          <p:cNvSpPr>
            <a:spLocks noGrp="1"/>
          </p:cNvSpPr>
          <p:nvPr>
            <p:ph type="ftr" sz="quarter" idx="11"/>
          </p:nvPr>
        </p:nvSpPr>
        <p:spPr/>
        <p:txBody>
          <a:bodyPr/>
          <a:lstStyle/>
          <a:p>
            <a:r>
              <a:rPr lang="en-US"/>
              <a:t>OSU &amp; Kratos RATO Phase 3:  Progress Update 1</a:t>
            </a:r>
          </a:p>
        </p:txBody>
      </p:sp>
      <p:sp>
        <p:nvSpPr>
          <p:cNvPr id="4" name="Slide Number Placeholder 3"/>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864720073"/>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r>
              <a:rPr lang="en-US"/>
              <a:t>8/24/2020</a:t>
            </a:r>
          </a:p>
        </p:txBody>
      </p:sp>
      <p:sp>
        <p:nvSpPr>
          <p:cNvPr id="6" name="Footer Placeholder 5"/>
          <p:cNvSpPr>
            <a:spLocks noGrp="1"/>
          </p:cNvSpPr>
          <p:nvPr>
            <p:ph type="ftr" sz="quarter" idx="11"/>
          </p:nvPr>
        </p:nvSpPr>
        <p:spPr/>
        <p:txBody>
          <a:bodyPr/>
          <a:lstStyle/>
          <a:p>
            <a:r>
              <a:rPr lang="en-US"/>
              <a:t>OSU &amp; Kratos RATO Phase 3:  Progress Update 1</a:t>
            </a:r>
          </a:p>
        </p:txBody>
      </p:sp>
      <p:sp>
        <p:nvSpPr>
          <p:cNvPr id="7" name="Slide Number Placeholder 6"/>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311402607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r>
              <a:rPr lang="en-US"/>
              <a:t>8/24/2020</a:t>
            </a:r>
          </a:p>
        </p:txBody>
      </p:sp>
      <p:sp>
        <p:nvSpPr>
          <p:cNvPr id="6" name="Footer Placeholder 5"/>
          <p:cNvSpPr>
            <a:spLocks noGrp="1"/>
          </p:cNvSpPr>
          <p:nvPr>
            <p:ph type="ftr" sz="quarter" idx="11"/>
          </p:nvPr>
        </p:nvSpPr>
        <p:spPr/>
        <p:txBody>
          <a:bodyPr/>
          <a:lstStyle/>
          <a:p>
            <a:r>
              <a:rPr lang="en-US"/>
              <a:t>OSU &amp; Kratos RATO Phase 3:  Progress Update 1</a:t>
            </a:r>
          </a:p>
        </p:txBody>
      </p:sp>
      <p:sp>
        <p:nvSpPr>
          <p:cNvPr id="7" name="Slide Number Placeholder 6"/>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3086002355"/>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r>
              <a:rPr lang="en-US"/>
              <a:t>8/24/2020</a:t>
            </a:r>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r>
              <a:rPr lang="en-US"/>
              <a:t>OSU &amp; Kratos RATO Phase 3:  Progress Update 1</a:t>
            </a:r>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80ED6286-D5C6-4C33-9C46-2A21FB143922}" type="slidenum">
              <a:rPr lang="en-US" smtClean="0"/>
              <a:t>‹#›</a:t>
            </a:fld>
            <a:endParaRPr lang="en-US"/>
          </a:p>
        </p:txBody>
      </p:sp>
    </p:spTree>
    <p:extLst>
      <p:ext uri="{BB962C8B-B14F-4D97-AF65-F5344CB8AC3E}">
        <p14:creationId xmlns:p14="http://schemas.microsoft.com/office/powerpoint/2010/main" val="40875242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1.xml.rels><?xml version="1.0" encoding="UTF-8" standalone="yes"?>
<Relationships xmlns="http://schemas.openxmlformats.org/package/2006/relationships"><Relationship Id="rId13" Type="http://schemas.openxmlformats.org/officeDocument/2006/relationships/image" Target="../media/image59.png"/><Relationship Id="rId18" Type="http://schemas.openxmlformats.org/officeDocument/2006/relationships/image" Target="../media/image64.png"/><Relationship Id="rId26" Type="http://schemas.openxmlformats.org/officeDocument/2006/relationships/image" Target="../media/image72.png"/><Relationship Id="rId21" Type="http://schemas.openxmlformats.org/officeDocument/2006/relationships/image" Target="../media/image67.png"/><Relationship Id="rId34" Type="http://schemas.openxmlformats.org/officeDocument/2006/relationships/image" Target="../media/image79.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5" Type="http://schemas.openxmlformats.org/officeDocument/2006/relationships/image" Target="../media/image71.png"/><Relationship Id="rId33" Type="http://schemas.microsoft.com/office/2007/relationships/hdphoto" Target="../media/hdphoto2.wdp"/><Relationship Id="rId38" Type="http://schemas.microsoft.com/office/2007/relationships/hdphoto" Target="../media/hdphoto3.wdp"/><Relationship Id="rId2" Type="http://schemas.openxmlformats.org/officeDocument/2006/relationships/notesSlide" Target="../notesSlides/notesSlide10.xml"/><Relationship Id="rId16" Type="http://schemas.openxmlformats.org/officeDocument/2006/relationships/image" Target="../media/image62.png"/><Relationship Id="rId20" Type="http://schemas.openxmlformats.org/officeDocument/2006/relationships/image" Target="../media/image66.png"/><Relationship Id="rId29"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70.png"/><Relationship Id="rId32" Type="http://schemas.openxmlformats.org/officeDocument/2006/relationships/image" Target="../media/image78.png"/><Relationship Id="rId37" Type="http://schemas.openxmlformats.org/officeDocument/2006/relationships/image" Target="../media/image82.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4.png"/><Relationship Id="rId36" Type="http://schemas.openxmlformats.org/officeDocument/2006/relationships/image" Target="../media/image81.png"/><Relationship Id="rId10" Type="http://schemas.openxmlformats.org/officeDocument/2006/relationships/image" Target="../media/image56.png"/><Relationship Id="rId19" Type="http://schemas.openxmlformats.org/officeDocument/2006/relationships/image" Target="../media/image65.png"/><Relationship Id="rId31" Type="http://schemas.openxmlformats.org/officeDocument/2006/relationships/image" Target="../media/image77.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68.png"/><Relationship Id="rId27" Type="http://schemas.openxmlformats.org/officeDocument/2006/relationships/image" Target="../media/image73.png"/><Relationship Id="rId30" Type="http://schemas.openxmlformats.org/officeDocument/2006/relationships/image" Target="../media/image76.png"/><Relationship Id="rId35" Type="http://schemas.openxmlformats.org/officeDocument/2006/relationships/image" Target="../media/image80.png"/><Relationship Id="rId8" Type="http://schemas.openxmlformats.org/officeDocument/2006/relationships/image" Target="../media/image54.png"/><Relationship Id="rId3" Type="http://schemas.openxmlformats.org/officeDocument/2006/relationships/image" Target="../media/image49.tiff"/></Relationships>
</file>

<file path=ppt/slides/_rels/slide12.xml.rels><?xml version="1.0" encoding="UTF-8" standalone="yes"?>
<Relationships xmlns="http://schemas.openxmlformats.org/package/2006/relationships"><Relationship Id="rId8" Type="http://schemas.openxmlformats.org/officeDocument/2006/relationships/image" Target="../media/image87.png"/><Relationship Id="rId13" Type="http://schemas.microsoft.com/office/2014/relationships/chartEx" Target="../charts/chartEx2.xml"/><Relationship Id="rId18" Type="http://schemas.openxmlformats.org/officeDocument/2006/relationships/image" Target="../media/image93.png"/><Relationship Id="rId26" Type="http://schemas.microsoft.com/office/2014/relationships/chartEx" Target="../charts/chartEx8.xml"/><Relationship Id="rId3" Type="http://schemas.openxmlformats.org/officeDocument/2006/relationships/image" Target="../media/image83.png"/><Relationship Id="rId21" Type="http://schemas.microsoft.com/office/2014/relationships/chartEx" Target="../charts/chartEx6.xml"/><Relationship Id="rId7" Type="http://schemas.microsoft.com/office/2007/relationships/hdphoto" Target="../media/hdphoto4.wdp"/><Relationship Id="rId12" Type="http://schemas.openxmlformats.org/officeDocument/2006/relationships/image" Target="../media/image90.png"/><Relationship Id="rId17" Type="http://schemas.microsoft.com/office/2014/relationships/chartEx" Target="../charts/chartEx4.xml"/><Relationship Id="rId25" Type="http://schemas.openxmlformats.org/officeDocument/2006/relationships/image" Target="../media/image97.png"/><Relationship Id="rId2" Type="http://schemas.openxmlformats.org/officeDocument/2006/relationships/notesSlide" Target="../notesSlides/notesSlide11.xml"/><Relationship Id="rId16" Type="http://schemas.openxmlformats.org/officeDocument/2006/relationships/image" Target="../media/image92.png"/><Relationship Id="rId20" Type="http://schemas.openxmlformats.org/officeDocument/2006/relationships/image" Target="../media/image94.png"/><Relationship Id="rId29"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89.png"/><Relationship Id="rId24" Type="http://schemas.microsoft.com/office/2014/relationships/chartEx" Target="../charts/chartEx7.xml"/><Relationship Id="rId5" Type="http://schemas.openxmlformats.org/officeDocument/2006/relationships/image" Target="../media/image85.png"/><Relationship Id="rId15" Type="http://schemas.microsoft.com/office/2014/relationships/chartEx" Target="../charts/chartEx3.xml"/><Relationship Id="rId23" Type="http://schemas.openxmlformats.org/officeDocument/2006/relationships/image" Target="../media/image96.png"/><Relationship Id="rId28" Type="http://schemas.microsoft.com/office/2014/relationships/chartEx" Target="../charts/chartEx9.xml"/><Relationship Id="rId10" Type="http://schemas.microsoft.com/office/2014/relationships/chartEx" Target="../charts/chartEx1.xml"/><Relationship Id="rId19" Type="http://schemas.microsoft.com/office/2014/relationships/chartEx" Target="../charts/chartEx5.xml"/><Relationship Id="rId31" Type="http://schemas.openxmlformats.org/officeDocument/2006/relationships/chart" Target="../charts/chart1.xml"/><Relationship Id="rId4" Type="http://schemas.openxmlformats.org/officeDocument/2006/relationships/image" Target="../media/image84.png"/><Relationship Id="rId9" Type="http://schemas.openxmlformats.org/officeDocument/2006/relationships/image" Target="../media/image88.png"/><Relationship Id="rId14" Type="http://schemas.openxmlformats.org/officeDocument/2006/relationships/image" Target="../media/image91.png"/><Relationship Id="rId22" Type="http://schemas.openxmlformats.org/officeDocument/2006/relationships/image" Target="../media/image95.png"/><Relationship Id="rId27" Type="http://schemas.openxmlformats.org/officeDocument/2006/relationships/image" Target="../media/image98.png"/><Relationship Id="rId30" Type="http://schemas.openxmlformats.org/officeDocument/2006/relationships/image" Target="../media/image100.png"/></Relationships>
</file>

<file path=ppt/slides/_rels/slide13.xml.rels><?xml version="1.0" encoding="UTF-8" standalone="yes"?>
<Relationships xmlns="http://schemas.openxmlformats.org/package/2006/relationships"><Relationship Id="rId8" Type="http://schemas.openxmlformats.org/officeDocument/2006/relationships/image" Target="../media/image106.png"/><Relationship Id="rId13" Type="http://schemas.microsoft.com/office/2014/relationships/chartEx" Target="../charts/chartEx12.xml"/><Relationship Id="rId18" Type="http://schemas.openxmlformats.org/officeDocument/2006/relationships/image" Target="../media/image111.png"/><Relationship Id="rId26" Type="http://schemas.openxmlformats.org/officeDocument/2006/relationships/image" Target="../media/image115.png"/><Relationship Id="rId3" Type="http://schemas.openxmlformats.org/officeDocument/2006/relationships/image" Target="../media/image101.png"/><Relationship Id="rId21" Type="http://schemas.microsoft.com/office/2014/relationships/chartEx" Target="../charts/chartEx16.xml"/><Relationship Id="rId7" Type="http://schemas.openxmlformats.org/officeDocument/2006/relationships/image" Target="../media/image105.png"/><Relationship Id="rId12" Type="http://schemas.openxmlformats.org/officeDocument/2006/relationships/image" Target="../media/image108.png"/><Relationship Id="rId17" Type="http://schemas.microsoft.com/office/2014/relationships/chartEx" Target="../charts/chartEx14.xml"/><Relationship Id="rId25" Type="http://schemas.microsoft.com/office/2014/relationships/chartEx" Target="../charts/chartEx18.xml"/><Relationship Id="rId2" Type="http://schemas.openxmlformats.org/officeDocument/2006/relationships/notesSlide" Target="../notesSlides/notesSlide12.xml"/><Relationship Id="rId16" Type="http://schemas.openxmlformats.org/officeDocument/2006/relationships/image" Target="../media/image110.png"/><Relationship Id="rId20" Type="http://schemas.openxmlformats.org/officeDocument/2006/relationships/image" Target="../media/image112.png"/><Relationship Id="rId29"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11" Type="http://schemas.microsoft.com/office/2014/relationships/chartEx" Target="../charts/chartEx11.xml"/><Relationship Id="rId24" Type="http://schemas.openxmlformats.org/officeDocument/2006/relationships/image" Target="../media/image114.png"/><Relationship Id="rId5" Type="http://schemas.openxmlformats.org/officeDocument/2006/relationships/image" Target="../media/image103.png"/><Relationship Id="rId15" Type="http://schemas.microsoft.com/office/2014/relationships/chartEx" Target="../charts/chartEx13.xml"/><Relationship Id="rId23" Type="http://schemas.microsoft.com/office/2014/relationships/chartEx" Target="../charts/chartEx17.xml"/><Relationship Id="rId28" Type="http://schemas.openxmlformats.org/officeDocument/2006/relationships/image" Target="../media/image117.png"/><Relationship Id="rId10" Type="http://schemas.openxmlformats.org/officeDocument/2006/relationships/image" Target="../media/image107.png"/><Relationship Id="rId19" Type="http://schemas.microsoft.com/office/2014/relationships/chartEx" Target="../charts/chartEx15.xml"/><Relationship Id="rId4" Type="http://schemas.openxmlformats.org/officeDocument/2006/relationships/image" Target="../media/image102.png"/><Relationship Id="rId9" Type="http://schemas.microsoft.com/office/2014/relationships/chartEx" Target="../charts/chartEx10.xml"/><Relationship Id="rId14" Type="http://schemas.openxmlformats.org/officeDocument/2006/relationships/image" Target="../media/image109.png"/><Relationship Id="rId22" Type="http://schemas.openxmlformats.org/officeDocument/2006/relationships/image" Target="../media/image113.png"/><Relationship Id="rId27" Type="http://schemas.openxmlformats.org/officeDocument/2006/relationships/image" Target="../media/image116.png"/><Relationship Id="rId30" Type="http://schemas.openxmlformats.org/officeDocument/2006/relationships/chart" Target="../charts/char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3.png"/><Relationship Id="rId13" Type="http://schemas.microsoft.com/office/2014/relationships/chartEx" Target="../charts/chartEx21.xml"/><Relationship Id="rId18" Type="http://schemas.openxmlformats.org/officeDocument/2006/relationships/image" Target="../media/image128.png"/><Relationship Id="rId26" Type="http://schemas.openxmlformats.org/officeDocument/2006/relationships/image" Target="../media/image132.png"/><Relationship Id="rId3" Type="http://schemas.openxmlformats.org/officeDocument/2006/relationships/image" Target="../media/image118.png"/><Relationship Id="rId21" Type="http://schemas.microsoft.com/office/2014/relationships/chartEx" Target="../charts/chartEx25.xml"/><Relationship Id="rId7" Type="http://schemas.openxmlformats.org/officeDocument/2006/relationships/image" Target="../media/image122.png"/><Relationship Id="rId12" Type="http://schemas.openxmlformats.org/officeDocument/2006/relationships/image" Target="../media/image125.png"/><Relationship Id="rId17" Type="http://schemas.microsoft.com/office/2014/relationships/chartEx" Target="../charts/chartEx23.xml"/><Relationship Id="rId25" Type="http://schemas.microsoft.com/office/2014/relationships/chartEx" Target="../charts/chartEx27.xml"/><Relationship Id="rId2" Type="http://schemas.openxmlformats.org/officeDocument/2006/relationships/notesSlide" Target="../notesSlides/notesSlide13.xml"/><Relationship Id="rId16" Type="http://schemas.openxmlformats.org/officeDocument/2006/relationships/image" Target="../media/image127.png"/><Relationship Id="rId20" Type="http://schemas.openxmlformats.org/officeDocument/2006/relationships/image" Target="../media/image129.png"/><Relationship Id="rId29"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21.png"/><Relationship Id="rId11" Type="http://schemas.microsoft.com/office/2014/relationships/chartEx" Target="../charts/chartEx20.xml"/><Relationship Id="rId24" Type="http://schemas.openxmlformats.org/officeDocument/2006/relationships/image" Target="../media/image131.png"/><Relationship Id="rId5" Type="http://schemas.openxmlformats.org/officeDocument/2006/relationships/image" Target="../media/image120.png"/><Relationship Id="rId15" Type="http://schemas.microsoft.com/office/2014/relationships/chartEx" Target="../charts/chartEx22.xml"/><Relationship Id="rId23" Type="http://schemas.microsoft.com/office/2014/relationships/chartEx" Target="../charts/chartEx26.xml"/><Relationship Id="rId28" Type="http://schemas.openxmlformats.org/officeDocument/2006/relationships/image" Target="../media/image134.png"/><Relationship Id="rId10" Type="http://schemas.openxmlformats.org/officeDocument/2006/relationships/image" Target="../media/image124.png"/><Relationship Id="rId19" Type="http://schemas.microsoft.com/office/2014/relationships/chartEx" Target="../charts/chartEx24.xml"/><Relationship Id="rId4" Type="http://schemas.openxmlformats.org/officeDocument/2006/relationships/image" Target="../media/image119.png"/><Relationship Id="rId9" Type="http://schemas.microsoft.com/office/2014/relationships/chartEx" Target="../charts/chartEx19.xml"/><Relationship Id="rId14" Type="http://schemas.openxmlformats.org/officeDocument/2006/relationships/image" Target="../media/image126.png"/><Relationship Id="rId22" Type="http://schemas.openxmlformats.org/officeDocument/2006/relationships/image" Target="../media/image130.png"/><Relationship Id="rId27" Type="http://schemas.openxmlformats.org/officeDocument/2006/relationships/image" Target="../media/image133.png"/><Relationship Id="rId30" Type="http://schemas.openxmlformats.org/officeDocument/2006/relationships/chart" Target="../charts/chart3.xml"/></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13" Type="http://schemas.microsoft.com/office/2014/relationships/chartEx" Target="../charts/chartEx30.xml"/><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3.png"/><Relationship Id="rId17" Type="http://schemas.openxmlformats.org/officeDocument/2006/relationships/image" Target="../media/image145.tiff"/><Relationship Id="rId2" Type="http://schemas.openxmlformats.org/officeDocument/2006/relationships/notesSlide" Target="../notesSlides/notesSlide14.xml"/><Relationship Id="rId16"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9.png"/><Relationship Id="rId11" Type="http://schemas.microsoft.com/office/2014/relationships/chartEx" Target="../charts/chartEx29.xml"/><Relationship Id="rId5" Type="http://schemas.openxmlformats.org/officeDocument/2006/relationships/image" Target="../media/image138.png"/><Relationship Id="rId15" Type="http://schemas.openxmlformats.org/officeDocument/2006/relationships/chart" Target="../charts/chart4.xml"/><Relationship Id="rId10" Type="http://schemas.openxmlformats.org/officeDocument/2006/relationships/image" Target="../media/image142.png"/><Relationship Id="rId4" Type="http://schemas.openxmlformats.org/officeDocument/2006/relationships/image" Target="../media/image137.png"/><Relationship Id="rId9" Type="http://schemas.microsoft.com/office/2014/relationships/chartEx" Target="../charts/chartEx28.xml"/><Relationship Id="rId14" Type="http://schemas.openxmlformats.org/officeDocument/2006/relationships/image" Target="../media/image1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8.tiff"/></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a:xfrm>
            <a:off x="1044723" y="1296216"/>
            <a:ext cx="12175190" cy="3933758"/>
          </a:xfrm>
        </p:spPr>
        <p:txBody>
          <a:bodyPr anchor="t">
            <a:noAutofit/>
          </a:bodyPr>
          <a:lstStyle/>
          <a:p>
            <a:r>
              <a:rPr lang="en-US" sz="6480" b="1">
                <a:latin typeface="Cambria Math" panose="02040503050406030204" pitchFamily="18" charset="0"/>
                <a:ea typeface="Cambria Math" panose="02040503050406030204" pitchFamily="18" charset="0"/>
              </a:rPr>
              <a:t>Predicting Deposit Morphology of Direct ink writing using conditional Generative Adversarial Network</a:t>
            </a:r>
          </a:p>
        </p:txBody>
      </p:sp>
      <p:sp>
        <p:nvSpPr>
          <p:cNvPr id="14" name="Rectangle 13"/>
          <p:cNvSpPr/>
          <p:nvPr/>
        </p:nvSpPr>
        <p:spPr>
          <a:xfrm>
            <a:off x="18288" y="752712"/>
            <a:ext cx="14593824" cy="82296"/>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1" name="Title 1"/>
          <p:cNvSpPr txBox="1">
            <a:spLocks/>
          </p:cNvSpPr>
          <p:nvPr/>
        </p:nvSpPr>
        <p:spPr>
          <a:xfrm>
            <a:off x="3339815" y="212352"/>
            <a:ext cx="8316530" cy="527244"/>
          </a:xfrm>
          <a:prstGeom prst="rect">
            <a:avLst/>
          </a:prstGeom>
        </p:spPr>
        <p:txBody>
          <a:bodyPr vert="horz" lIns="82296" tIns="41148" rIns="82296" bIns="4114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a:latin typeface="Cambria Math" panose="02040503050406030204" pitchFamily="18" charset="0"/>
                <a:ea typeface="Cambria Math" panose="02040503050406030204" pitchFamily="18" charset="0"/>
              </a:rPr>
              <a:t>ECEN 5020 – Deep Learning, Spring 2025</a:t>
            </a:r>
          </a:p>
        </p:txBody>
      </p:sp>
      <p:pic>
        <p:nvPicPr>
          <p:cNvPr id="1028" name="Picture 4" descr="Image result for oklahoma state university">
            <a:extLst>
              <a:ext uri="{FF2B5EF4-FFF2-40B4-BE49-F238E27FC236}">
                <a16:creationId xmlns:a16="http://schemas.microsoft.com/office/drawing/2014/main" id="{3C8348AB-D354-479B-9EF6-9B2E2C9B3A8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383" l="962" r="98077">
                        <a14:foregroundMark x1="34046" y1="18232" x2="9295" y2="38889"/>
                        <a14:foregroundMark x1="38141" y1="14815" x2="36938" y2="15819"/>
                        <a14:foregroundMark x1="14770" y1="26587" x2="15064" y2="25926"/>
                        <a14:foregroundMark x1="9295" y1="38889" x2="14436" y2="27337"/>
                        <a14:foregroundMark x1="9295" y1="69136" x2="9615" y2="52469"/>
                        <a14:foregroundMark x1="7372" y1="63580" x2="4808" y2="74691"/>
                        <a14:foregroundMark x1="32692" y1="17284" x2="19551" y2="17284"/>
                        <a14:foregroundMark x1="13616" y1="25678" x2="9615" y2="32099"/>
                        <a14:foregroundMark x1="19231" y1="16667" x2="16303" y2="21365"/>
                        <a14:foregroundMark x1="17865" y1="16048" x2="18269" y2="15432"/>
                        <a14:foregroundMark x1="10577" y1="27160" x2="15291" y2="19972"/>
                        <a14:foregroundMark x1="8974" y1="33333" x2="962" y2="80864"/>
                        <a14:foregroundMark x1="3205" y1="82716" x2="26282" y2="79630"/>
                        <a14:foregroundMark x1="26603" y1="84568" x2="35256" y2="95062"/>
                        <a14:foregroundMark x1="25962" y1="84568" x2="35897" y2="98148"/>
                        <a14:foregroundMark x1="56009" y1="88546" x2="57692" y2="87654"/>
                        <a14:foregroundMark x1="35577" y1="99383" x2="52139" y2="90599"/>
                        <a14:foregroundMark x1="41667" y1="98148" x2="52837" y2="91143"/>
                        <a14:foregroundMark x1="54321" y1="86303" x2="58654" y2="81481"/>
                        <a14:foregroundMark x1="44231" y1="97531" x2="51152" y2="89829"/>
                        <a14:foregroundMark x1="54694" y1="86868" x2="62179" y2="77160"/>
                        <a14:foregroundMark x1="46474" y1="97531" x2="51939" y2="90443"/>
                        <a14:foregroundMark x1="53560" y1="91707" x2="52244" y2="94444"/>
                        <a14:foregroundMark x1="60256" y1="77778" x2="55384" y2="87912"/>
                        <a14:foregroundMark x1="59936" y1="80864" x2="57862" y2="89991"/>
                        <a14:foregroundMark x1="54965" y1="92802" x2="50321" y2="98765"/>
                        <a14:foregroundMark x1="39103" y1="13580" x2="61859" y2="3704"/>
                        <a14:foregroundMark x1="41346" y1="9877" x2="49359" y2="3086"/>
                        <a14:foregroundMark x1="50641" y1="617" x2="64103" y2="1852"/>
                        <a14:foregroundMark x1="71821" y1="12262" x2="73077" y2="14198"/>
                        <a14:foregroundMark x1="65064" y1="1852" x2="67809" y2="6081"/>
                        <a14:foregroundMark x1="84219" y1="16570" x2="85256" y2="16667"/>
                        <a14:foregroundMark x1="72115" y1="15432" x2="74415" y2="15648"/>
                        <a14:foregroundMark x1="84036" y1="16310" x2="98077" y2="17901"/>
                        <a14:foregroundMark x1="87500" y1="72222" x2="93590" y2="40123"/>
                        <a14:foregroundMark x1="87821" y1="73457" x2="80128" y2="79630"/>
                        <a14:foregroundMark x1="87179" y1="76543" x2="73718" y2="82099"/>
                        <a14:foregroundMark x1="74359" y1="19136" x2="77736" y2="18703"/>
                        <a14:foregroundMark x1="72756" y1="18519" x2="75000" y2="18519"/>
                        <a14:foregroundMark x1="38462" y1="17901" x2="38462" y2="17901"/>
                        <a14:foregroundMark x1="38462" y1="16667" x2="38462" y2="16667"/>
                        <a14:foregroundMark x1="38141" y1="16049" x2="39103" y2="14815"/>
                        <a14:foregroundMark x1="37821" y1="19136" x2="38462" y2="14198"/>
                        <a14:foregroundMark x1="39103" y1="15432" x2="36947" y2="15777"/>
                        <a14:foregroundMark x1="87179" y1="20370" x2="76603" y2="18519"/>
                        <a14:foregroundMark x1="86859" y1="19136" x2="75000" y2="19753"/>
                        <a14:backgroundMark x1="16987" y1="14198" x2="18590" y2="13580"/>
                        <a14:backgroundMark x1="17628" y1="14198" x2="17628" y2="14198"/>
                        <a14:backgroundMark x1="18269" y1="12963" x2="18269" y2="12963"/>
                        <a14:backgroundMark x1="18269" y1="14198" x2="18269" y2="14198"/>
                        <a14:backgroundMark x1="17628" y1="14198" x2="17628" y2="14198"/>
                        <a14:backgroundMark x1="17949" y1="14815" x2="17949" y2="14815"/>
                        <a14:backgroundMark x1="17628" y1="16049" x2="17628" y2="16049"/>
                        <a14:backgroundMark x1="58654" y1="92593" x2="59295" y2="93827"/>
                        <a14:backgroundMark x1="59295" y1="93827" x2="58333" y2="95679"/>
                        <a14:backgroundMark x1="59615" y1="91358" x2="58654" y2="95679"/>
                        <a14:backgroundMark x1="34936" y1="14198" x2="37821" y2="8642"/>
                        <a14:backgroundMark x1="36538" y1="13580" x2="38141" y2="9877"/>
                        <a14:backgroundMark x1="36859" y1="12346" x2="38462" y2="8642"/>
                        <a14:backgroundMark x1="36538" y1="11728" x2="37821" y2="9259"/>
                      </a14:backgroundRemoval>
                    </a14:imgEffect>
                  </a14:imgLayer>
                </a14:imgProps>
              </a:ext>
              <a:ext uri="{28A0092B-C50C-407E-A947-70E740481C1C}">
                <a14:useLocalDpi xmlns:a14="http://schemas.microsoft.com/office/drawing/2010/main" val="0"/>
              </a:ext>
            </a:extLst>
          </a:blip>
          <a:srcRect/>
          <a:stretch>
            <a:fillRect/>
          </a:stretch>
        </p:blipFill>
        <p:spPr bwMode="auto">
          <a:xfrm>
            <a:off x="6199968" y="5229974"/>
            <a:ext cx="2230464" cy="1158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90722C-8D1A-EF7C-D476-A89A52D2D4CA}"/>
              </a:ext>
            </a:extLst>
          </p:cNvPr>
          <p:cNvSpPr txBox="1"/>
          <p:nvPr/>
        </p:nvSpPr>
        <p:spPr>
          <a:xfrm>
            <a:off x="2149277" y="6558204"/>
            <a:ext cx="9966083" cy="1307474"/>
          </a:xfrm>
          <a:prstGeom prst="rect">
            <a:avLst/>
          </a:prstGeom>
          <a:noFill/>
        </p:spPr>
        <p:txBody>
          <a:bodyPr wrap="square" lIns="109728" tIns="54864" rIns="109728" bIns="54864" rtlCol="0" anchor="t">
            <a:spAutoFit/>
          </a:bodyPr>
          <a:lstStyle/>
          <a:p>
            <a:pPr algn="ctr"/>
            <a:r>
              <a:rPr lang="en-US" sz="2592">
                <a:latin typeface="Cambria Math"/>
                <a:ea typeface="Cambria Math"/>
              </a:rPr>
              <a:t>Group 9</a:t>
            </a:r>
          </a:p>
          <a:p>
            <a:pPr algn="ctr"/>
            <a:r>
              <a:rPr lang="en-US" sz="2592">
                <a:latin typeface="Cambria Math"/>
                <a:ea typeface="Cambria Math"/>
              </a:rPr>
              <a:t>Soumya Swaraj Mondal, Md </a:t>
            </a:r>
            <a:r>
              <a:rPr lang="en-US" sz="2592" err="1">
                <a:latin typeface="Cambria Math"/>
                <a:ea typeface="Cambria Math"/>
              </a:rPr>
              <a:t>Humaun</a:t>
            </a:r>
            <a:r>
              <a:rPr lang="en-US" sz="2592">
                <a:latin typeface="Cambria Math"/>
                <a:ea typeface="Cambria Math"/>
              </a:rPr>
              <a:t> Kabir, Md Shihab Shakur</a:t>
            </a:r>
          </a:p>
          <a:p>
            <a:pPr algn="ctr"/>
            <a:r>
              <a:rPr lang="en-US" sz="2592">
                <a:latin typeface="Cambria Math"/>
                <a:ea typeface="Cambria Math"/>
              </a:rPr>
              <a:t>Oklahoma State University</a:t>
            </a:r>
          </a:p>
        </p:txBody>
      </p:sp>
      <p:sp>
        <p:nvSpPr>
          <p:cNvPr id="6" name="AutoShape 8" descr="How does it work? - Turbojet - 3D scene - Mozaik Digital Education and  Learning">
            <a:extLst>
              <a:ext uri="{FF2B5EF4-FFF2-40B4-BE49-F238E27FC236}">
                <a16:creationId xmlns:a16="http://schemas.microsoft.com/office/drawing/2014/main" id="{DFE40D39-25AB-7A06-2F28-24A94C107B79}"/>
              </a:ext>
            </a:extLst>
          </p:cNvPr>
          <p:cNvSpPr>
            <a:spLocks noChangeAspect="1" noChangeArrowheads="1"/>
          </p:cNvSpPr>
          <p:nvPr/>
        </p:nvSpPr>
        <p:spPr bwMode="auto">
          <a:xfrm>
            <a:off x="7132320" y="3931920"/>
            <a:ext cx="365760" cy="365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92"/>
          </a:p>
        </p:txBody>
      </p:sp>
    </p:spTree>
    <p:extLst>
      <p:ext uri="{BB962C8B-B14F-4D97-AF65-F5344CB8AC3E}">
        <p14:creationId xmlns:p14="http://schemas.microsoft.com/office/powerpoint/2010/main" val="2434362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21DD2-5F44-6E00-6BF3-3BA1ED520FFA}"/>
            </a:ext>
          </a:extLst>
        </p:cNvPr>
        <p:cNvGrpSpPr/>
        <p:nvPr/>
      </p:nvGrpSpPr>
      <p:grpSpPr>
        <a:xfrm>
          <a:off x="0" y="0"/>
          <a:ext cx="0" cy="0"/>
          <a:chOff x="0" y="0"/>
          <a:chExt cx="0" cy="0"/>
        </a:xfrm>
      </p:grpSpPr>
      <p:sp>
        <p:nvSpPr>
          <p:cNvPr id="63" name="TextBox 24">
            <a:extLst>
              <a:ext uri="{FF2B5EF4-FFF2-40B4-BE49-F238E27FC236}">
                <a16:creationId xmlns:a16="http://schemas.microsoft.com/office/drawing/2014/main" id="{7A4540D4-6423-AE9E-584C-30691B37A777}"/>
              </a:ext>
            </a:extLst>
          </p:cNvPr>
          <p:cNvSpPr/>
          <p:nvPr/>
        </p:nvSpPr>
        <p:spPr>
          <a:xfrm>
            <a:off x="396911" y="150562"/>
            <a:ext cx="14216743"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Evaluation Metrics</a:t>
            </a:r>
            <a:endParaRPr lang="en-US" sz="4400" b="0" strike="noStrike" spc="-1">
              <a:solidFill>
                <a:srgbClr val="FFFFFF"/>
              </a:solidFill>
              <a:latin typeface="Arial"/>
            </a:endParaRPr>
          </a:p>
        </p:txBody>
      </p: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7CC47CB6-EBE4-7C52-9522-913139963313}"/>
                  </a:ext>
                </a:extLst>
              </p:cNvPr>
              <p:cNvSpPr txBox="1"/>
              <p:nvPr/>
            </p:nvSpPr>
            <p:spPr>
              <a:xfrm>
                <a:off x="171453" y="1057956"/>
                <a:ext cx="6379739" cy="5291513"/>
              </a:xfrm>
              <a:prstGeom prst="rect">
                <a:avLst/>
              </a:prstGeom>
              <a:noFill/>
              <a:ln>
                <a:noFill/>
              </a:ln>
            </p:spPr>
            <p:txBody>
              <a:bodyPr wrap="square" rtlCol="0">
                <a:spAutoFit/>
              </a:bodyPr>
              <a:lstStyle/>
              <a:p>
                <a:r>
                  <a:rPr lang="en-US" sz="2400" b="1">
                    <a:latin typeface="Calibri" panose="020F0502020204030204" pitchFamily="34" charset="0"/>
                    <a:cs typeface="Calibri" panose="020F0502020204030204" pitchFamily="34" charset="0"/>
                  </a:rPr>
                  <a:t>AJP-Specific Morphology Attributes:</a:t>
                </a:r>
              </a:p>
              <a:p>
                <a:r>
                  <a:rPr lang="en-US" sz="2400">
                    <a:latin typeface="Calibri" panose="020F0502020204030204" pitchFamily="34" charset="0"/>
                    <a:cs typeface="Calibri" panose="020F0502020204030204" pitchFamily="34" charset="0"/>
                  </a:rPr>
                  <a:t>Binary images were segmented using computer vision algorithms implemented with the OpenCV library, to extract:</a:t>
                </a:r>
              </a:p>
              <a:p>
                <a:pPr marL="342900" indent="-342900">
                  <a:buFont typeface="Wingdings" panose="05000000000000000000" pitchFamily="2" charset="2"/>
                  <a:buChar char="Ø"/>
                </a:pPr>
                <a14:m>
                  <m:oMath xmlns:m="http://schemas.openxmlformats.org/officeDocument/2006/math">
                    <m:sSub>
                      <m:sSubPr>
                        <m:ctrlPr>
                          <a:rPr lang="en-US" sz="2400" i="1">
                            <a:latin typeface="Cambria Math" panose="02040503050406030204" pitchFamily="18" charset="0"/>
                            <a:cs typeface="Calibri" panose="020F0502020204030204" pitchFamily="34" charset="0"/>
                          </a:rPr>
                        </m:ctrlPr>
                      </m:sSubPr>
                      <m:e>
                        <m:r>
                          <a:rPr lang="en-US" sz="2400" i="1">
                            <a:latin typeface="Cambria Math" panose="02040503050406030204" pitchFamily="18" charset="0"/>
                            <a:cs typeface="Calibri" panose="020F0502020204030204" pitchFamily="34" charset="0"/>
                          </a:rPr>
                          <m:t>𝐿</m:t>
                        </m:r>
                      </m:e>
                      <m:sub>
                        <m:r>
                          <a:rPr lang="en-US" sz="2400" i="1">
                            <a:latin typeface="Cambria Math" panose="02040503050406030204" pitchFamily="18" charset="0"/>
                            <a:cs typeface="Calibri" panose="020F0502020204030204" pitchFamily="34" charset="0"/>
                          </a:rPr>
                          <m:t>𝑤</m:t>
                        </m:r>
                      </m:sub>
                    </m:sSub>
                  </m:oMath>
                </a14:m>
                <a:r>
                  <a:rPr lang="en-US" sz="2400">
                    <a:latin typeface="Calibri" panose="020F0502020204030204" pitchFamily="34" charset="0"/>
                    <a:cs typeface="Calibri" panose="020F0502020204030204" pitchFamily="34" charset="0"/>
                  </a:rPr>
                  <a:t>: Mean Trace Width (µm)</a:t>
                </a:r>
              </a:p>
              <a:p>
                <a:pPr marL="342900" indent="-342900">
                  <a:buFont typeface="Wingdings" panose="05000000000000000000" pitchFamily="2" charset="2"/>
                  <a:buChar char="Ø"/>
                </a:pPr>
                <a14:m>
                  <m:oMath xmlns:m="http://schemas.openxmlformats.org/officeDocument/2006/math">
                    <m:r>
                      <a:rPr lang="en-US" sz="2400" i="1" dirty="0">
                        <a:latin typeface="Cambria Math" panose="02040503050406030204" pitchFamily="18" charset="0"/>
                        <a:ea typeface="Cambria Math" panose="02040503050406030204" pitchFamily="18" charset="0"/>
                        <a:cs typeface="Calibri" panose="020F0502020204030204" pitchFamily="34" charset="0"/>
                      </a:rPr>
                      <m:t>𝜗</m:t>
                    </m:r>
                  </m:oMath>
                </a14:m>
                <a:r>
                  <a:rPr lang="en-US" sz="2400">
                    <a:latin typeface="Calibri" panose="020F0502020204030204" pitchFamily="34" charset="0"/>
                    <a:cs typeface="Calibri" panose="020F0502020204030204" pitchFamily="34" charset="0"/>
                  </a:rPr>
                  <a:t>: Material Continuity (%)</a:t>
                </a:r>
              </a:p>
              <a:p>
                <a:pPr marL="342900" indent="-342900">
                  <a:buFont typeface="Wingdings" panose="05000000000000000000" pitchFamily="2" charset="2"/>
                  <a:buChar char="Ø"/>
                </a:pPr>
                <a14:m>
                  <m:oMath xmlns:m="http://schemas.openxmlformats.org/officeDocument/2006/math">
                    <m:sSub>
                      <m:sSubPr>
                        <m:ctrlPr>
                          <a:rPr lang="en-US" sz="2400" i="1" dirty="0" smtClean="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cs typeface="Calibri" panose="020F0502020204030204" pitchFamily="34" charset="0"/>
                          </a:rPr>
                          <m:t>𝑅</m:t>
                        </m:r>
                      </m:e>
                      <m:sub>
                        <m:r>
                          <a:rPr lang="en-US" sz="2400" i="1" dirty="0">
                            <a:latin typeface="Cambria Math" panose="02040503050406030204" pitchFamily="18" charset="0"/>
                            <a:cs typeface="Calibri" panose="020F0502020204030204" pitchFamily="34" charset="0"/>
                          </a:rPr>
                          <m:t>𝑞</m:t>
                        </m:r>
                      </m:sub>
                    </m:sSub>
                  </m:oMath>
                </a14:m>
                <a:r>
                  <a:rPr lang="en-US" sz="2400">
                    <a:latin typeface="Calibri" panose="020F0502020204030204" pitchFamily="34" charset="0"/>
                    <a:cs typeface="Calibri" panose="020F0502020204030204" pitchFamily="34" charset="0"/>
                  </a:rPr>
                  <a:t>: RMS Edge Roughness (µm) </a:t>
                </a:r>
              </a:p>
              <a:p>
                <a:pPr marL="342900" indent="-342900">
                  <a:buFont typeface="Wingdings" panose="05000000000000000000" pitchFamily="2" charset="2"/>
                  <a:buChar char="Ø"/>
                </a:pPr>
                <a:r>
                  <a:rPr lang="en-US" sz="2400">
                    <a:latin typeface="Calibri" panose="020F0502020204030204" pitchFamily="34" charset="0"/>
                    <a:cs typeface="Calibri" panose="020F0502020204030204" pitchFamily="34" charset="0"/>
                  </a:rPr>
                  <a:t>𝜙: Overspray area to central trace area</a:t>
                </a:r>
              </a:p>
              <a:p>
                <a:r>
                  <a:rPr lang="en-US" sz="2400" b="1">
                    <a:latin typeface="Calibri" panose="020F0502020204030204" pitchFamily="34" charset="0"/>
                    <a:cs typeface="Calibri" panose="020F0502020204030204" pitchFamily="34" charset="0"/>
                  </a:rPr>
                  <a:t>General Image Similarity Metrics:</a:t>
                </a:r>
              </a:p>
              <a:p>
                <a:pPr marL="342900" indent="-342900">
                  <a:buFont typeface="Wingdings" panose="05000000000000000000" pitchFamily="2" charset="2"/>
                  <a:buChar char="Ø"/>
                </a:pPr>
                <a:r>
                  <a:rPr lang="en-US" sz="2400">
                    <a:latin typeface="Calibri" panose="020F0502020204030204" pitchFamily="34" charset="0"/>
                    <a:cs typeface="Calibri" panose="020F0502020204030204" pitchFamily="34" charset="0"/>
                  </a:rPr>
                  <a:t>Jaccard Index (</a:t>
                </a:r>
                <a:r>
                  <a:rPr lang="en-US" sz="2400" err="1">
                    <a:latin typeface="Calibri" panose="020F0502020204030204" pitchFamily="34" charset="0"/>
                    <a:cs typeface="Calibri" panose="020F0502020204030204" pitchFamily="34" charset="0"/>
                  </a:rPr>
                  <a:t>IoU</a:t>
                </a:r>
                <a:r>
                  <a:rPr lang="en-US" sz="2400">
                    <a:latin typeface="Calibri" panose="020F0502020204030204" pitchFamily="34" charset="0"/>
                    <a:cs typeface="Calibri" panose="020F0502020204030204" pitchFamily="34" charset="0"/>
                  </a:rPr>
                  <a:t>)</a:t>
                </a:r>
              </a:p>
              <a:p>
                <a:pPr marL="342900" indent="-342900">
                  <a:buFont typeface="Wingdings" panose="05000000000000000000" pitchFamily="2" charset="2"/>
                  <a:buChar char="Ø"/>
                </a:pPr>
                <a:r>
                  <a:rPr lang="en-US" sz="2400">
                    <a:latin typeface="Calibri" panose="020F0502020204030204" pitchFamily="34" charset="0"/>
                    <a:cs typeface="Calibri" panose="020F0502020204030204" pitchFamily="34" charset="0"/>
                  </a:rPr>
                  <a:t>Precision</a:t>
                </a:r>
              </a:p>
              <a:p>
                <a:pPr marL="342900" indent="-342900">
                  <a:buFont typeface="Wingdings" panose="05000000000000000000" pitchFamily="2" charset="2"/>
                  <a:buChar char="Ø"/>
                </a:pPr>
                <a:r>
                  <a:rPr lang="en-US" sz="2400">
                    <a:latin typeface="Calibri" panose="020F0502020204030204" pitchFamily="34" charset="0"/>
                    <a:cs typeface="Calibri" panose="020F0502020204030204" pitchFamily="34" charset="0"/>
                  </a:rPr>
                  <a:t>F1 Score</a:t>
                </a:r>
              </a:p>
              <a:p>
                <a:r>
                  <a:rPr lang="en-US" sz="2400" b="1">
                    <a:latin typeface="Calibri" panose="020F0502020204030204" pitchFamily="34" charset="0"/>
                    <a:cs typeface="Calibri" panose="020F0502020204030204" pitchFamily="34" charset="0"/>
                  </a:rPr>
                  <a:t>Statistical Analysis:  </a:t>
                </a:r>
              </a:p>
              <a:p>
                <a:pPr marL="342900" indent="-342900">
                  <a:buFont typeface="Wingdings" panose="05000000000000000000" pitchFamily="2" charset="2"/>
                  <a:buChar char="Ø"/>
                </a:pPr>
                <a:r>
                  <a:rPr lang="en-US" sz="2400">
                    <a:latin typeface="Calibri" panose="020F0502020204030204" pitchFamily="34" charset="0"/>
                    <a:cs typeface="Calibri" panose="020F0502020204030204" pitchFamily="34" charset="0"/>
                  </a:rPr>
                  <a:t>Two-sample t-tests (significance 0.05)</a:t>
                </a:r>
              </a:p>
            </p:txBody>
          </p:sp>
        </mc:Choice>
        <mc:Fallback>
          <p:sp>
            <p:nvSpPr>
              <p:cNvPr id="64" name="TextBox 63">
                <a:extLst>
                  <a:ext uri="{FF2B5EF4-FFF2-40B4-BE49-F238E27FC236}">
                    <a16:creationId xmlns:a16="http://schemas.microsoft.com/office/drawing/2014/main" id="{7CC47CB6-EBE4-7C52-9522-913139963313}"/>
                  </a:ext>
                </a:extLst>
              </p:cNvPr>
              <p:cNvSpPr txBox="1">
                <a:spLocks noRot="1" noChangeAspect="1" noMove="1" noResize="1" noEditPoints="1" noAdjustHandles="1" noChangeArrowheads="1" noChangeShapeType="1" noTextEdit="1"/>
              </p:cNvSpPr>
              <p:nvPr/>
            </p:nvSpPr>
            <p:spPr>
              <a:xfrm>
                <a:off x="171453" y="1057956"/>
                <a:ext cx="6379739" cy="5291513"/>
              </a:xfrm>
              <a:prstGeom prst="rect">
                <a:avLst/>
              </a:prstGeom>
              <a:blipFill>
                <a:blip r:embed="rId3"/>
                <a:stretch>
                  <a:fillRect l="-1433" t="-922" b="-1613"/>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A87EB84B-F8D8-EFBF-41A8-2D763B555C98}"/>
                  </a:ext>
                </a:extLst>
              </p:cNvPr>
              <p:cNvSpPr txBox="1"/>
              <p:nvPr/>
            </p:nvSpPr>
            <p:spPr>
              <a:xfrm>
                <a:off x="6277227" y="6477634"/>
                <a:ext cx="7643805" cy="1347100"/>
              </a:xfrm>
              <a:prstGeom prst="rect">
                <a:avLst/>
              </a:prstGeom>
              <a:noFill/>
            </p:spPr>
            <p:txBody>
              <a:bodyPr wrap="square" rtlCol="0">
                <a:spAutoFit/>
              </a:bodyPr>
              <a:lstStyle/>
              <a:p>
                <a:r>
                  <a:rPr lang="en-US" sz="2000" b="1">
                    <a:solidFill>
                      <a:schemeClr val="tx1"/>
                    </a:solidFill>
                    <a:latin typeface="Calibri" panose="020F0502020204030204" pitchFamily="34" charset="0"/>
                    <a:cs typeface="Calibri" panose="020F0502020204030204" pitchFamily="34" charset="0"/>
                  </a:rPr>
                  <a:t>Figure 5</a:t>
                </a:r>
                <a:r>
                  <a:rPr lang="en-US" sz="2000">
                    <a:solidFill>
                      <a:schemeClr val="tx1"/>
                    </a:solidFill>
                    <a:latin typeface="Calibri" panose="020F0502020204030204" pitchFamily="34" charset="0"/>
                    <a:cs typeface="Calibri" panose="020F0502020204030204" pitchFamily="34" charset="0"/>
                  </a:rPr>
                  <a:t>: Workflow for quantifying AJP-specific morphology attributes using OpenCV. Example trace printed with ATM = 30 V, CGFR = 6 </a:t>
                </a:r>
                <a:r>
                  <a:rPr lang="en-US" sz="2000" err="1">
                    <a:solidFill>
                      <a:schemeClr val="tx1"/>
                    </a:solidFill>
                    <a:latin typeface="Calibri" panose="020F0502020204030204" pitchFamily="34" charset="0"/>
                    <a:cs typeface="Calibri" panose="020F0502020204030204" pitchFamily="34" charset="0"/>
                  </a:rPr>
                  <a:t>sccm</a:t>
                </a:r>
                <a:r>
                  <a:rPr lang="en-US" sz="2000">
                    <a:solidFill>
                      <a:schemeClr val="tx1"/>
                    </a:solidFill>
                    <a:latin typeface="Calibri" panose="020F0502020204030204" pitchFamily="34" charset="0"/>
                    <a:cs typeface="Calibri" panose="020F0502020204030204" pitchFamily="34" charset="0"/>
                  </a:rPr>
                  <a:t>, FR = 13, and SS = 0.4 mm/s. Measured values: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𝑤</m:t>
                        </m:r>
                      </m:sub>
                    </m:sSub>
                  </m:oMath>
                </a14:m>
                <a:r>
                  <a:rPr lang="en-US" sz="2000">
                    <a:solidFill>
                      <a:schemeClr val="tx1"/>
                    </a:solidFill>
                    <a:latin typeface="Calibri" panose="020F0502020204030204" pitchFamily="34" charset="0"/>
                    <a:cs typeface="Calibri" panose="020F0502020204030204" pitchFamily="34" charset="0"/>
                  </a:rPr>
                  <a:t> = 41.29 µm, </a:t>
                </a:r>
                <a14:m>
                  <m:oMath xmlns:m="http://schemas.openxmlformats.org/officeDocument/2006/math">
                    <m:r>
                      <a:rPr lang="en-US" sz="2000" i="1">
                        <a:solidFill>
                          <a:schemeClr val="tx1"/>
                        </a:solidFill>
                        <a:latin typeface="Cambria Math" panose="02040503050406030204" pitchFamily="18" charset="0"/>
                      </a:rPr>
                      <m:t>𝜗</m:t>
                    </m:r>
                  </m:oMath>
                </a14:m>
                <a:r>
                  <a:rPr lang="en-US" sz="2000">
                    <a:solidFill>
                      <a:schemeClr val="tx1"/>
                    </a:solidFill>
                    <a:latin typeface="Calibri" panose="020F0502020204030204" pitchFamily="34" charset="0"/>
                    <a:cs typeface="Calibri" panose="020F0502020204030204" pitchFamily="34" charset="0"/>
                  </a:rPr>
                  <a:t> = 97.81%,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m:t>
                        </m:r>
                      </m:e>
                      <m:sub>
                        <m:r>
                          <a:rPr lang="en-US" sz="2000" i="1">
                            <a:solidFill>
                              <a:schemeClr val="tx1"/>
                            </a:solidFill>
                            <a:latin typeface="Cambria Math" panose="02040503050406030204" pitchFamily="18" charset="0"/>
                          </a:rPr>
                          <m:t>𝑞</m:t>
                        </m:r>
                      </m:sub>
                    </m:sSub>
                  </m:oMath>
                </a14:m>
                <a:r>
                  <a:rPr lang="en-US" sz="2000">
                    <a:solidFill>
                      <a:schemeClr val="tx1"/>
                    </a:solidFill>
                    <a:latin typeface="Calibri" panose="020F0502020204030204" pitchFamily="34" charset="0"/>
                    <a:cs typeface="Calibri" panose="020F0502020204030204" pitchFamily="34" charset="0"/>
                  </a:rPr>
                  <a:t> = 2.31 µm, and </a:t>
                </a:r>
                <a14:m>
                  <m:oMath xmlns:m="http://schemas.openxmlformats.org/officeDocument/2006/math">
                    <m:r>
                      <a:rPr lang="en-US" sz="2000" i="1">
                        <a:solidFill>
                          <a:schemeClr val="tx1"/>
                        </a:solidFill>
                        <a:latin typeface="Cambria Math" panose="02040503050406030204" pitchFamily="18" charset="0"/>
                      </a:rPr>
                      <m:t>𝛷</m:t>
                    </m:r>
                  </m:oMath>
                </a14:m>
                <a:r>
                  <a:rPr lang="en-US" sz="2000">
                    <a:solidFill>
                      <a:schemeClr val="tx1"/>
                    </a:solidFill>
                    <a:latin typeface="Calibri" panose="020F0502020204030204" pitchFamily="34" charset="0"/>
                    <a:cs typeface="Calibri" panose="020F0502020204030204" pitchFamily="34" charset="0"/>
                  </a:rPr>
                  <a:t> of 21%.</a:t>
                </a:r>
                <a:endParaRPr lang="en-US" sz="2000" i="1">
                  <a:solidFill>
                    <a:schemeClr val="tx1"/>
                  </a:solidFill>
                  <a:latin typeface="Calibri" panose="020F0502020204030204" pitchFamily="34" charset="0"/>
                  <a:cs typeface="Calibri" panose="020F0502020204030204" pitchFamily="34" charset="0"/>
                </a:endParaRPr>
              </a:p>
            </p:txBody>
          </p:sp>
        </mc:Choice>
        <mc:Fallback>
          <p:sp>
            <p:nvSpPr>
              <p:cNvPr id="65" name="TextBox 64">
                <a:extLst>
                  <a:ext uri="{FF2B5EF4-FFF2-40B4-BE49-F238E27FC236}">
                    <a16:creationId xmlns:a16="http://schemas.microsoft.com/office/drawing/2014/main" id="{A87EB84B-F8D8-EFBF-41A8-2D763B555C98}"/>
                  </a:ext>
                </a:extLst>
              </p:cNvPr>
              <p:cNvSpPr txBox="1">
                <a:spLocks noRot="1" noChangeAspect="1" noMove="1" noResize="1" noEditPoints="1" noAdjustHandles="1" noChangeArrowheads="1" noChangeShapeType="1" noTextEdit="1"/>
              </p:cNvSpPr>
              <p:nvPr/>
            </p:nvSpPr>
            <p:spPr>
              <a:xfrm>
                <a:off x="6277227" y="6477634"/>
                <a:ext cx="7643805" cy="1347100"/>
              </a:xfrm>
              <a:prstGeom prst="rect">
                <a:avLst/>
              </a:prstGeom>
              <a:blipFill>
                <a:blip r:embed="rId4"/>
                <a:stretch>
                  <a:fillRect l="-877" t="-2715" b="-5882"/>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BDFE0F8B-4287-13A9-6462-55CF90DB3E41}"/>
              </a:ext>
            </a:extLst>
          </p:cNvPr>
          <p:cNvGrpSpPr/>
          <p:nvPr/>
        </p:nvGrpSpPr>
        <p:grpSpPr>
          <a:xfrm>
            <a:off x="6574971" y="1057957"/>
            <a:ext cx="8055429" cy="5291512"/>
            <a:chOff x="199449" y="259722"/>
            <a:chExt cx="7052198" cy="4860050"/>
          </a:xfrm>
        </p:grpSpPr>
        <p:pic>
          <p:nvPicPr>
            <p:cNvPr id="67" name="Picture 66">
              <a:extLst>
                <a:ext uri="{FF2B5EF4-FFF2-40B4-BE49-F238E27FC236}">
                  <a16:creationId xmlns:a16="http://schemas.microsoft.com/office/drawing/2014/main" id="{E55FE050-F0CE-7FBD-93D7-CE5FDEE1EAEC}"/>
                </a:ext>
              </a:extLst>
            </p:cNvPr>
            <p:cNvPicPr>
              <a:picLocks noChangeAspect="1"/>
            </p:cNvPicPr>
            <p:nvPr/>
          </p:nvPicPr>
          <p:blipFill>
            <a:blip r:embed="rId5"/>
            <a:srcRect l="-165" t="4664" r="1021" b="1765"/>
            <a:stretch/>
          </p:blipFill>
          <p:spPr>
            <a:xfrm>
              <a:off x="584848" y="602277"/>
              <a:ext cx="1783080" cy="1783080"/>
            </a:xfrm>
            <a:prstGeom prst="rect">
              <a:avLst/>
            </a:prstGeom>
            <a:ln w="12700">
              <a:solidFill>
                <a:schemeClr val="tx1"/>
              </a:solidFill>
            </a:ln>
          </p:spPr>
        </p:pic>
        <p:pic>
          <p:nvPicPr>
            <p:cNvPr id="68" name="Picture 67">
              <a:extLst>
                <a:ext uri="{FF2B5EF4-FFF2-40B4-BE49-F238E27FC236}">
                  <a16:creationId xmlns:a16="http://schemas.microsoft.com/office/drawing/2014/main" id="{B66BBF60-BD4E-DDF0-0E64-6E1927EA2707}"/>
                </a:ext>
              </a:extLst>
            </p:cNvPr>
            <p:cNvPicPr>
              <a:picLocks noChangeAspect="1"/>
            </p:cNvPicPr>
            <p:nvPr/>
          </p:nvPicPr>
          <p:blipFill>
            <a:blip r:embed="rId6"/>
            <a:srcRect t="4629" b="1724"/>
            <a:stretch/>
          </p:blipFill>
          <p:spPr>
            <a:xfrm>
              <a:off x="604186" y="3028915"/>
              <a:ext cx="1783080" cy="1783080"/>
            </a:xfrm>
            <a:prstGeom prst="rect">
              <a:avLst/>
            </a:prstGeom>
            <a:ln w="12700">
              <a:solidFill>
                <a:srgbClr val="002060"/>
              </a:solidFill>
            </a:ln>
          </p:spPr>
        </p:pic>
        <p:pic>
          <p:nvPicPr>
            <p:cNvPr id="69" name="Picture 68">
              <a:extLst>
                <a:ext uri="{FF2B5EF4-FFF2-40B4-BE49-F238E27FC236}">
                  <a16:creationId xmlns:a16="http://schemas.microsoft.com/office/drawing/2014/main" id="{7D6F7C70-711F-ACAF-93C9-593E223CB932}"/>
                </a:ext>
              </a:extLst>
            </p:cNvPr>
            <p:cNvPicPr>
              <a:picLocks noChangeAspect="1"/>
            </p:cNvPicPr>
            <p:nvPr/>
          </p:nvPicPr>
          <p:blipFill>
            <a:blip r:embed="rId7"/>
            <a:srcRect t="3826" b="1600"/>
            <a:stretch/>
          </p:blipFill>
          <p:spPr>
            <a:xfrm>
              <a:off x="2583991" y="3021295"/>
              <a:ext cx="1783080" cy="1783080"/>
            </a:xfrm>
            <a:prstGeom prst="rect">
              <a:avLst/>
            </a:prstGeom>
            <a:ln w="12700">
              <a:solidFill>
                <a:srgbClr val="002060"/>
              </a:solidFill>
            </a:ln>
          </p:spPr>
        </p:pic>
        <p:pic>
          <p:nvPicPr>
            <p:cNvPr id="70" name="Picture 69">
              <a:extLst>
                <a:ext uri="{FF2B5EF4-FFF2-40B4-BE49-F238E27FC236}">
                  <a16:creationId xmlns:a16="http://schemas.microsoft.com/office/drawing/2014/main" id="{2959E01C-5711-C05A-50B9-EEB62DDA3B75}"/>
                </a:ext>
              </a:extLst>
            </p:cNvPr>
            <p:cNvPicPr>
              <a:picLocks noChangeAspect="1"/>
            </p:cNvPicPr>
            <p:nvPr/>
          </p:nvPicPr>
          <p:blipFill>
            <a:blip r:embed="rId8"/>
            <a:srcRect l="1628" t="4893" r="1463" b="1621"/>
            <a:stretch/>
          </p:blipFill>
          <p:spPr>
            <a:xfrm>
              <a:off x="4626343" y="608627"/>
              <a:ext cx="1783378" cy="1783080"/>
            </a:xfrm>
            <a:prstGeom prst="rect">
              <a:avLst/>
            </a:prstGeom>
            <a:ln w="12700">
              <a:solidFill>
                <a:schemeClr val="tx1"/>
              </a:solidFill>
            </a:ln>
          </p:spPr>
        </p:pic>
        <p:pic>
          <p:nvPicPr>
            <p:cNvPr id="71" name="Picture 70">
              <a:extLst>
                <a:ext uri="{FF2B5EF4-FFF2-40B4-BE49-F238E27FC236}">
                  <a16:creationId xmlns:a16="http://schemas.microsoft.com/office/drawing/2014/main" id="{BCCFC036-DDD0-A72A-CEF9-7CD080DE2FD2}"/>
                </a:ext>
              </a:extLst>
            </p:cNvPr>
            <p:cNvPicPr>
              <a:picLocks noChangeAspect="1"/>
            </p:cNvPicPr>
            <p:nvPr/>
          </p:nvPicPr>
          <p:blipFill>
            <a:blip r:embed="rId9"/>
            <a:srcRect t="5007" b="1306"/>
            <a:stretch/>
          </p:blipFill>
          <p:spPr>
            <a:xfrm>
              <a:off x="2606332" y="602277"/>
              <a:ext cx="1783080" cy="1783080"/>
            </a:xfrm>
            <a:prstGeom prst="rect">
              <a:avLst/>
            </a:prstGeom>
            <a:ln w="12700">
              <a:solidFill>
                <a:schemeClr val="tx1"/>
              </a:solidFill>
            </a:ln>
          </p:spPr>
        </p:pic>
        <p:sp>
          <p:nvSpPr>
            <p:cNvPr id="72" name="TextBox 71">
              <a:extLst>
                <a:ext uri="{FF2B5EF4-FFF2-40B4-BE49-F238E27FC236}">
                  <a16:creationId xmlns:a16="http://schemas.microsoft.com/office/drawing/2014/main" id="{5F03370D-B8D4-EFA1-E58E-99A5BA11B77C}"/>
                </a:ext>
              </a:extLst>
            </p:cNvPr>
            <p:cNvSpPr txBox="1"/>
            <p:nvPr/>
          </p:nvSpPr>
          <p:spPr>
            <a:xfrm>
              <a:off x="333388" y="2357185"/>
              <a:ext cx="2286000"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Binarized Image</a:t>
              </a:r>
            </a:p>
          </p:txBody>
        </p:sp>
        <p:sp>
          <p:nvSpPr>
            <p:cNvPr id="73" name="TextBox 72">
              <a:extLst>
                <a:ext uri="{FF2B5EF4-FFF2-40B4-BE49-F238E27FC236}">
                  <a16:creationId xmlns:a16="http://schemas.microsoft.com/office/drawing/2014/main" id="{CAD02F2B-4EAB-C660-27F0-85CCFC2DA787}"/>
                </a:ext>
              </a:extLst>
            </p:cNvPr>
            <p:cNvSpPr txBox="1"/>
            <p:nvPr/>
          </p:nvSpPr>
          <p:spPr>
            <a:xfrm>
              <a:off x="604186" y="4811995"/>
              <a:ext cx="1783080"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Central Trace</a:t>
              </a:r>
            </a:p>
          </p:txBody>
        </p:sp>
        <p:sp>
          <p:nvSpPr>
            <p:cNvPr id="74" name="TextBox 73">
              <a:extLst>
                <a:ext uri="{FF2B5EF4-FFF2-40B4-BE49-F238E27FC236}">
                  <a16:creationId xmlns:a16="http://schemas.microsoft.com/office/drawing/2014/main" id="{1ACB0DEC-2403-73FB-D5C0-5B8C68BE7AE2}"/>
                </a:ext>
              </a:extLst>
            </p:cNvPr>
            <p:cNvSpPr txBox="1"/>
            <p:nvPr/>
          </p:nvSpPr>
          <p:spPr>
            <a:xfrm>
              <a:off x="2597122" y="4811995"/>
              <a:ext cx="1790518"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Overspray</a:t>
              </a:r>
            </a:p>
          </p:txBody>
        </p:sp>
        <p:sp>
          <p:nvSpPr>
            <p:cNvPr id="75" name="TextBox 74">
              <a:extLst>
                <a:ext uri="{FF2B5EF4-FFF2-40B4-BE49-F238E27FC236}">
                  <a16:creationId xmlns:a16="http://schemas.microsoft.com/office/drawing/2014/main" id="{69ACD495-5799-DE6A-55CF-B5795764A4A6}"/>
                </a:ext>
              </a:extLst>
            </p:cNvPr>
            <p:cNvSpPr txBox="1"/>
            <p:nvPr/>
          </p:nvSpPr>
          <p:spPr>
            <a:xfrm>
              <a:off x="4374840" y="2357182"/>
              <a:ext cx="2286383"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Canny Edge Detection</a:t>
              </a:r>
            </a:p>
          </p:txBody>
        </p:sp>
        <p:sp>
          <p:nvSpPr>
            <p:cNvPr id="76" name="TextBox 75">
              <a:extLst>
                <a:ext uri="{FF2B5EF4-FFF2-40B4-BE49-F238E27FC236}">
                  <a16:creationId xmlns:a16="http://schemas.microsoft.com/office/drawing/2014/main" id="{C89627E7-828E-5D5C-41A9-63378F34082A}"/>
                </a:ext>
              </a:extLst>
            </p:cNvPr>
            <p:cNvSpPr txBox="1"/>
            <p:nvPr/>
          </p:nvSpPr>
          <p:spPr>
            <a:xfrm>
              <a:off x="2354872" y="2357183"/>
              <a:ext cx="2286000"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Extracted Contours</a:t>
              </a:r>
            </a:p>
          </p:txBody>
        </p:sp>
        <p:sp>
          <p:nvSpPr>
            <p:cNvPr id="77" name="TextBox 76">
              <a:extLst>
                <a:ext uri="{FF2B5EF4-FFF2-40B4-BE49-F238E27FC236}">
                  <a16:creationId xmlns:a16="http://schemas.microsoft.com/office/drawing/2014/main" id="{5A4FDB8D-0507-72B6-BF3C-97F22AB312C4}"/>
                </a:ext>
              </a:extLst>
            </p:cNvPr>
            <p:cNvSpPr txBox="1"/>
            <p:nvPr/>
          </p:nvSpPr>
          <p:spPr>
            <a:xfrm>
              <a:off x="4367071" y="4805537"/>
              <a:ext cx="2286001"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Edge Roughness</a:t>
              </a:r>
            </a:p>
          </p:txBody>
        </p:sp>
        <p:cxnSp>
          <p:nvCxnSpPr>
            <p:cNvPr id="78" name="Straight Arrow Connector 77">
              <a:extLst>
                <a:ext uri="{FF2B5EF4-FFF2-40B4-BE49-F238E27FC236}">
                  <a16:creationId xmlns:a16="http://schemas.microsoft.com/office/drawing/2014/main" id="{FA725C40-ED05-4853-B713-EA1A6E6E2505}"/>
                </a:ext>
              </a:extLst>
            </p:cNvPr>
            <p:cNvCxnSpPr/>
            <p:nvPr/>
          </p:nvCxnSpPr>
          <p:spPr>
            <a:xfrm flipV="1">
              <a:off x="2367928" y="1493817"/>
              <a:ext cx="231541" cy="148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7BE3FE90-45CD-27FC-9A81-5D4E7804B319}"/>
                </a:ext>
              </a:extLst>
            </p:cNvPr>
            <p:cNvCxnSpPr/>
            <p:nvPr/>
          </p:nvCxnSpPr>
          <p:spPr>
            <a:xfrm flipV="1">
              <a:off x="4392062" y="1493817"/>
              <a:ext cx="231541" cy="148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262A01DC-CDE7-0F17-8A27-2171952111FA}"/>
                </a:ext>
              </a:extLst>
            </p:cNvPr>
            <p:cNvSpPr/>
            <p:nvPr/>
          </p:nvSpPr>
          <p:spPr>
            <a:xfrm>
              <a:off x="457200" y="508151"/>
              <a:ext cx="6096000" cy="2172376"/>
            </a:xfrm>
            <a:prstGeom prst="rect">
              <a:avLst/>
            </a:prstGeom>
            <a:noFill/>
            <a:ln w="127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2C9FDF7-87EE-1472-C82E-918426665E40}"/>
                </a:ext>
              </a:extLst>
            </p:cNvPr>
            <p:cNvCxnSpPr>
              <a:cxnSpLocks/>
              <a:stCxn id="80" idx="2"/>
            </p:cNvCxnSpPr>
            <p:nvPr/>
          </p:nvCxnSpPr>
          <p:spPr>
            <a:xfrm flipH="1">
              <a:off x="3489960" y="2680527"/>
              <a:ext cx="0" cy="116013"/>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8AF5621D-6E6F-B5F8-B369-B418AFF7543A}"/>
                </a:ext>
              </a:extLst>
            </p:cNvPr>
            <p:cNvCxnSpPr>
              <a:cxnSpLocks/>
            </p:cNvCxnSpPr>
            <p:nvPr/>
          </p:nvCxnSpPr>
          <p:spPr>
            <a:xfrm flipH="1">
              <a:off x="1554480" y="2804160"/>
              <a:ext cx="41224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31760AC0-F958-AF36-4CEC-DD87F0BEB8B7}"/>
                </a:ext>
              </a:extLst>
            </p:cNvPr>
            <p:cNvCxnSpPr>
              <a:cxnSpLocks/>
            </p:cNvCxnSpPr>
            <p:nvPr/>
          </p:nvCxnSpPr>
          <p:spPr>
            <a:xfrm flipH="1">
              <a:off x="1554480" y="2796540"/>
              <a:ext cx="0" cy="224755"/>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C6294331-9920-538F-13AB-7E54FDE4793C}"/>
                </a:ext>
              </a:extLst>
            </p:cNvPr>
            <p:cNvCxnSpPr>
              <a:cxnSpLocks/>
            </p:cNvCxnSpPr>
            <p:nvPr/>
          </p:nvCxnSpPr>
          <p:spPr>
            <a:xfrm flipH="1">
              <a:off x="3489960" y="2796540"/>
              <a:ext cx="0" cy="224755"/>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FA40AE76-5B37-0DF5-B0B4-F54624E7F3C8}"/>
                </a:ext>
              </a:extLst>
            </p:cNvPr>
            <p:cNvCxnSpPr>
              <a:cxnSpLocks/>
            </p:cNvCxnSpPr>
            <p:nvPr/>
          </p:nvCxnSpPr>
          <p:spPr>
            <a:xfrm flipH="1">
              <a:off x="5678329" y="2796540"/>
              <a:ext cx="0" cy="224755"/>
            </a:xfrm>
            <a:prstGeom prst="line">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F69CEEE3-3216-FF01-1311-48441CB8B2E6}"/>
                    </a:ext>
                  </a:extLst>
                </p:cNvPr>
                <p:cNvSpPr txBox="1"/>
                <p:nvPr/>
              </p:nvSpPr>
              <p:spPr>
                <a:xfrm>
                  <a:off x="521091" y="2790017"/>
                  <a:ext cx="1031960" cy="246221"/>
                </a:xfrm>
                <a:prstGeom prst="rect">
                  <a:avLst/>
                </a:prstGeom>
                <a:noFill/>
              </p:spPr>
              <p:txBody>
                <a:bodyPr wrap="square">
                  <a:spAutoFit/>
                </a:bodyPr>
                <a:lstStyle/>
                <a:p>
                  <a14:m>
                    <m:oMath xmlns:m="http://schemas.openxmlformats.org/officeDocument/2006/math">
                      <m:sSub>
                        <m:sSubPr>
                          <m:ctrlPr>
                            <a:rPr lang="en-US" sz="1000" b="1" i="1" smtClean="0">
                              <a:latin typeface="Cambria Math" panose="02040503050406030204" pitchFamily="18" charset="0"/>
                              <a:cs typeface="Arial" panose="020B0604020202020204" pitchFamily="34" charset="0"/>
                            </a:rPr>
                          </m:ctrlPr>
                        </m:sSubPr>
                        <m:e>
                          <m:r>
                            <a:rPr lang="en-US" sz="1000" b="1" i="1" smtClean="0">
                              <a:latin typeface="Cambria Math" panose="02040503050406030204" pitchFamily="18" charset="0"/>
                              <a:cs typeface="Arial" panose="020B0604020202020204" pitchFamily="34" charset="0"/>
                            </a:rPr>
                            <m:t>𝑳</m:t>
                          </m:r>
                        </m:e>
                        <m:sub>
                          <m:r>
                            <a:rPr lang="en-US" sz="1000" b="1" i="1" smtClean="0">
                              <a:latin typeface="Cambria Math" panose="02040503050406030204" pitchFamily="18" charset="0"/>
                              <a:cs typeface="Arial" panose="020B0604020202020204" pitchFamily="34" charset="0"/>
                            </a:rPr>
                            <m:t>𝒘</m:t>
                          </m:r>
                        </m:sub>
                      </m:sSub>
                    </m:oMath>
                  </a14:m>
                  <a:r>
                    <a:rPr lang="en-US" sz="1000" b="1">
                      <a:latin typeface="Arial" panose="020B0604020202020204" pitchFamily="34" charset="0"/>
                      <a:cs typeface="Arial" panose="020B0604020202020204" pitchFamily="34" charset="0"/>
                    </a:rPr>
                    <a:t> = 41.29 </a:t>
                  </a:r>
                  <a:r>
                    <a:rPr lang="en-US" sz="1000" b="1">
                      <a:latin typeface="Arial" panose="020B0604020202020204" pitchFamily="34" charset="0"/>
                      <a:ea typeface="Calibri" panose="020F0502020204030204" pitchFamily="34" charset="0"/>
                      <a:cs typeface="Arial" panose="020B0604020202020204" pitchFamily="34" charset="0"/>
                    </a:rPr>
                    <a:t>µm</a:t>
                  </a:r>
                  <a:r>
                    <a:rPr lang="en-US" sz="1000" b="1">
                      <a:latin typeface="Arial" panose="020B0604020202020204" pitchFamily="34" charset="0"/>
                      <a:cs typeface="Arial" panose="020B0604020202020204" pitchFamily="34" charset="0"/>
                    </a:rPr>
                    <a:t> </a:t>
                  </a:r>
                </a:p>
              </p:txBody>
            </p:sp>
          </mc:Choice>
          <mc:Fallback>
            <p:sp>
              <p:nvSpPr>
                <p:cNvPr id="86" name="TextBox 85">
                  <a:extLst>
                    <a:ext uri="{FF2B5EF4-FFF2-40B4-BE49-F238E27FC236}">
                      <a16:creationId xmlns:a16="http://schemas.microsoft.com/office/drawing/2014/main" id="{F69CEEE3-3216-FF01-1311-48441CB8B2E6}"/>
                    </a:ext>
                  </a:extLst>
                </p:cNvPr>
                <p:cNvSpPr txBox="1">
                  <a:spLocks noRot="1" noChangeAspect="1" noMove="1" noResize="1" noEditPoints="1" noAdjustHandles="1" noChangeArrowheads="1" noChangeShapeType="1" noTextEdit="1"/>
                </p:cNvSpPr>
                <p:nvPr/>
              </p:nvSpPr>
              <p:spPr>
                <a:xfrm>
                  <a:off x="521091" y="2790017"/>
                  <a:ext cx="1031960" cy="246221"/>
                </a:xfrm>
                <a:prstGeom prst="rect">
                  <a:avLst/>
                </a:prstGeom>
                <a:blipFill>
                  <a:blip r:embed="rId10"/>
                  <a:stretch>
                    <a:fillRect b="-2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74AA04B8-A385-112E-0E45-EE924074911A}"/>
                    </a:ext>
                  </a:extLst>
                </p:cNvPr>
                <p:cNvSpPr txBox="1"/>
                <p:nvPr/>
              </p:nvSpPr>
              <p:spPr>
                <a:xfrm>
                  <a:off x="3517393" y="2790017"/>
                  <a:ext cx="688527" cy="246221"/>
                </a:xfrm>
                <a:prstGeom prst="rect">
                  <a:avLst/>
                </a:prstGeom>
                <a:noFill/>
              </p:spPr>
              <p:txBody>
                <a:bodyPr wrap="square">
                  <a:spAutoFit/>
                </a:bodyPr>
                <a:lstStyle/>
                <a:p>
                  <a14:m>
                    <m:oMath xmlns:m="http://schemas.openxmlformats.org/officeDocument/2006/math">
                      <m:r>
                        <a:rPr lang="en-US" sz="1000" b="1" i="1">
                          <a:latin typeface="Cambria Math" panose="02040503050406030204" pitchFamily="18" charset="0"/>
                          <a:ea typeface="Cambria Math" panose="02040503050406030204" pitchFamily="18" charset="0"/>
                          <a:cs typeface="Arial" panose="020B0604020202020204" pitchFamily="34" charset="0"/>
                        </a:rPr>
                        <m:t>𝜱</m:t>
                      </m:r>
                      <m:r>
                        <a:rPr lang="en-US" sz="1000" b="1" i="1">
                          <a:latin typeface="Cambria Math" panose="02040503050406030204" pitchFamily="18" charset="0"/>
                          <a:ea typeface="Cambria Math" panose="02040503050406030204" pitchFamily="18" charset="0"/>
                          <a:cs typeface="Arial" panose="020B0604020202020204" pitchFamily="34" charset="0"/>
                        </a:rPr>
                        <m:t> </m:t>
                      </m:r>
                    </m:oMath>
                  </a14:m>
                  <a:r>
                    <a:rPr lang="en-US" sz="1000" b="1">
                      <a:latin typeface="Arial" panose="020B0604020202020204" pitchFamily="34" charset="0"/>
                      <a:cs typeface="Arial" panose="020B0604020202020204" pitchFamily="34" charset="0"/>
                    </a:rPr>
                    <a:t>= 21</a:t>
                  </a:r>
                </a:p>
              </p:txBody>
            </p:sp>
          </mc:Choice>
          <mc:Fallback>
            <p:sp>
              <p:nvSpPr>
                <p:cNvPr id="87" name="TextBox 86">
                  <a:extLst>
                    <a:ext uri="{FF2B5EF4-FFF2-40B4-BE49-F238E27FC236}">
                      <a16:creationId xmlns:a16="http://schemas.microsoft.com/office/drawing/2014/main" id="{74AA04B8-A385-112E-0E45-EE924074911A}"/>
                    </a:ext>
                  </a:extLst>
                </p:cNvPr>
                <p:cNvSpPr txBox="1">
                  <a:spLocks noRot="1" noChangeAspect="1" noMove="1" noResize="1" noEditPoints="1" noAdjustHandles="1" noChangeArrowheads="1" noChangeShapeType="1" noTextEdit="1"/>
                </p:cNvSpPr>
                <p:nvPr/>
              </p:nvSpPr>
              <p:spPr>
                <a:xfrm>
                  <a:off x="3517393" y="2790017"/>
                  <a:ext cx="688527" cy="246221"/>
                </a:xfrm>
                <a:prstGeom prst="rect">
                  <a:avLst/>
                </a:prstGeom>
                <a:blipFill>
                  <a:blip r:embed="rId11"/>
                  <a:stretch>
                    <a:fillRect b="-2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7C966219-1FB9-6FDB-AFA2-F1CF02C2F2F5}"/>
                    </a:ext>
                  </a:extLst>
                </p:cNvPr>
                <p:cNvSpPr txBox="1"/>
                <p:nvPr/>
              </p:nvSpPr>
              <p:spPr>
                <a:xfrm>
                  <a:off x="4534071" y="2784215"/>
                  <a:ext cx="1561002" cy="260071"/>
                </a:xfrm>
                <a:prstGeom prst="rect">
                  <a:avLst/>
                </a:prstGeom>
                <a:noFill/>
              </p:spPr>
              <p:txBody>
                <a:bodyPr wrap="square">
                  <a:spAutoFit/>
                </a:bodyPr>
                <a:lstStyle/>
                <a:p>
                  <a14:m>
                    <m:oMath xmlns:m="http://schemas.openxmlformats.org/officeDocument/2006/math">
                      <m:sSub>
                        <m:sSubPr>
                          <m:ctrlPr>
                            <a:rPr lang="en-US" sz="1000" b="1" i="1">
                              <a:latin typeface="Cambria Math" panose="02040503050406030204" pitchFamily="18" charset="0"/>
                              <a:cs typeface="Arial" panose="020B0604020202020204" pitchFamily="34" charset="0"/>
                            </a:rPr>
                          </m:ctrlPr>
                        </m:sSubPr>
                        <m:e>
                          <m:r>
                            <a:rPr lang="en-US" sz="1000" b="1" i="1">
                              <a:latin typeface="Cambria Math" panose="02040503050406030204" pitchFamily="18" charset="0"/>
                              <a:cs typeface="Arial" panose="020B0604020202020204" pitchFamily="34" charset="0"/>
                            </a:rPr>
                            <m:t>𝑹</m:t>
                          </m:r>
                        </m:e>
                        <m:sub>
                          <m:r>
                            <a:rPr lang="en-US" sz="1000" b="1" i="1">
                              <a:latin typeface="Cambria Math" panose="02040503050406030204" pitchFamily="18" charset="0"/>
                              <a:cs typeface="Arial" panose="020B0604020202020204" pitchFamily="34" charset="0"/>
                            </a:rPr>
                            <m:t>𝒒</m:t>
                          </m:r>
                        </m:sub>
                      </m:sSub>
                    </m:oMath>
                  </a14:m>
                  <a:r>
                    <a:rPr lang="en-US" sz="1000" b="1">
                      <a:latin typeface="Arial" panose="020B0604020202020204" pitchFamily="34" charset="0"/>
                      <a:cs typeface="Arial" panose="020B0604020202020204" pitchFamily="34" charset="0"/>
                    </a:rPr>
                    <a:t> = 2.31 </a:t>
                  </a:r>
                  <a:r>
                    <a:rPr lang="en-US" sz="1000" b="1">
                      <a:latin typeface="Arial" panose="020B0604020202020204" pitchFamily="34" charset="0"/>
                      <a:ea typeface="Calibri" panose="020F0502020204030204" pitchFamily="34" charset="0"/>
                      <a:cs typeface="Arial" panose="020B0604020202020204" pitchFamily="34" charset="0"/>
                    </a:rPr>
                    <a:t>µm</a:t>
                  </a:r>
                  <a:r>
                    <a:rPr lang="en-US" sz="1000" b="1">
                      <a:latin typeface="Arial" panose="020B0604020202020204" pitchFamily="34" charset="0"/>
                      <a:cs typeface="Arial" panose="020B0604020202020204" pitchFamily="34" charset="0"/>
                    </a:rPr>
                    <a:t> </a:t>
                  </a:r>
                </a:p>
              </p:txBody>
            </p:sp>
          </mc:Choice>
          <mc:Fallback>
            <p:sp>
              <p:nvSpPr>
                <p:cNvPr id="88" name="TextBox 87">
                  <a:extLst>
                    <a:ext uri="{FF2B5EF4-FFF2-40B4-BE49-F238E27FC236}">
                      <a16:creationId xmlns:a16="http://schemas.microsoft.com/office/drawing/2014/main" id="{7C966219-1FB9-6FDB-AFA2-F1CF02C2F2F5}"/>
                    </a:ext>
                  </a:extLst>
                </p:cNvPr>
                <p:cNvSpPr txBox="1">
                  <a:spLocks noRot="1" noChangeAspect="1" noMove="1" noResize="1" noEditPoints="1" noAdjustHandles="1" noChangeArrowheads="1" noChangeShapeType="1" noTextEdit="1"/>
                </p:cNvSpPr>
                <p:nvPr/>
              </p:nvSpPr>
              <p:spPr>
                <a:xfrm>
                  <a:off x="4534071" y="2784215"/>
                  <a:ext cx="1561002" cy="260071"/>
                </a:xfrm>
                <a:prstGeom prst="rect">
                  <a:avLst/>
                </a:prstGeom>
                <a:blipFill>
                  <a:blip r:embed="rId12"/>
                  <a:stretch>
                    <a:fillRect/>
                  </a:stretch>
                </a:blipFill>
              </p:spPr>
              <p:txBody>
                <a:bodyPr/>
                <a:lstStyle/>
                <a:p>
                  <a:r>
                    <a:rPr lang="en-US">
                      <a:noFill/>
                    </a:rPr>
                    <a:t> </a:t>
                  </a:r>
                </a:p>
              </p:txBody>
            </p:sp>
          </mc:Fallback>
        </mc:AlternateContent>
        <p:pic>
          <p:nvPicPr>
            <p:cNvPr id="89" name="Picture 88">
              <a:extLst>
                <a:ext uri="{FF2B5EF4-FFF2-40B4-BE49-F238E27FC236}">
                  <a16:creationId xmlns:a16="http://schemas.microsoft.com/office/drawing/2014/main" id="{8B459D5B-C0DB-A68F-2FA3-DB5CD480CDEC}"/>
                </a:ext>
              </a:extLst>
            </p:cNvPr>
            <p:cNvPicPr>
              <a:picLocks noChangeAspect="1"/>
            </p:cNvPicPr>
            <p:nvPr/>
          </p:nvPicPr>
          <p:blipFill>
            <a:blip r:embed="rId13"/>
            <a:srcRect l="8700" t="5448" r="26188" b="9099"/>
            <a:stretch/>
          </p:blipFill>
          <p:spPr>
            <a:xfrm>
              <a:off x="4640872" y="3021295"/>
              <a:ext cx="1783136" cy="1783080"/>
            </a:xfrm>
            <a:prstGeom prst="rect">
              <a:avLst/>
            </a:prstGeom>
            <a:ln w="12700">
              <a:solidFill>
                <a:srgbClr val="002060"/>
              </a:solidFill>
            </a:ln>
          </p:spPr>
        </p:pic>
        <p:grpSp>
          <p:nvGrpSpPr>
            <p:cNvPr id="90" name="Group 89">
              <a:extLst>
                <a:ext uri="{FF2B5EF4-FFF2-40B4-BE49-F238E27FC236}">
                  <a16:creationId xmlns:a16="http://schemas.microsoft.com/office/drawing/2014/main" id="{F4AEB1D1-7EA6-2AE4-320D-9D815CD95055}"/>
                </a:ext>
              </a:extLst>
            </p:cNvPr>
            <p:cNvGrpSpPr/>
            <p:nvPr/>
          </p:nvGrpSpPr>
          <p:grpSpPr>
            <a:xfrm>
              <a:off x="199449" y="259722"/>
              <a:ext cx="7052198" cy="241880"/>
              <a:chOff x="457200" y="254924"/>
              <a:chExt cx="7052198" cy="241880"/>
            </a:xfrm>
          </p:grpSpPr>
          <p:sp>
            <p:nvSpPr>
              <p:cNvPr id="92" name="TextBox 91">
                <a:extLst>
                  <a:ext uri="{FF2B5EF4-FFF2-40B4-BE49-F238E27FC236}">
                    <a16:creationId xmlns:a16="http://schemas.microsoft.com/office/drawing/2014/main" id="{A4DAB9A7-5455-CF25-12F8-53F3DDA36A73}"/>
                  </a:ext>
                </a:extLst>
              </p:cNvPr>
              <p:cNvSpPr txBox="1"/>
              <p:nvPr/>
            </p:nvSpPr>
            <p:spPr>
              <a:xfrm>
                <a:off x="2742360" y="261250"/>
                <a:ext cx="1405720" cy="230832"/>
              </a:xfrm>
              <a:prstGeom prst="rect">
                <a:avLst/>
              </a:prstGeom>
              <a:noFill/>
            </p:spPr>
            <p:txBody>
              <a:bodyPr wrap="square" rtlCol="0">
                <a:spAutoFit/>
              </a:bodyPr>
              <a:lstStyle/>
              <a:p>
                <a:r>
                  <a:rPr lang="en-US" sz="900">
                    <a:latin typeface="Arial" panose="020B0604020202020204" pitchFamily="34" charset="0"/>
                    <a:cs typeface="Arial" panose="020B0604020202020204" pitchFamily="34" charset="0"/>
                  </a:rPr>
                  <a:t>Left Nominal Line</a:t>
                </a:r>
              </a:p>
            </p:txBody>
          </p:sp>
          <p:sp>
            <p:nvSpPr>
              <p:cNvPr id="93" name="TextBox 92">
                <a:extLst>
                  <a:ext uri="{FF2B5EF4-FFF2-40B4-BE49-F238E27FC236}">
                    <a16:creationId xmlns:a16="http://schemas.microsoft.com/office/drawing/2014/main" id="{1C8E6E04-9C06-C3A7-82C9-E3720D38F48D}"/>
                  </a:ext>
                </a:extLst>
              </p:cNvPr>
              <p:cNvSpPr txBox="1"/>
              <p:nvPr/>
            </p:nvSpPr>
            <p:spPr>
              <a:xfrm>
                <a:off x="3847780" y="261222"/>
                <a:ext cx="1150478" cy="230832"/>
              </a:xfrm>
              <a:prstGeom prst="rect">
                <a:avLst/>
              </a:prstGeom>
              <a:noFill/>
            </p:spPr>
            <p:txBody>
              <a:bodyPr wrap="square" rtlCol="0">
                <a:spAutoFit/>
              </a:bodyPr>
              <a:lstStyle/>
              <a:p>
                <a:r>
                  <a:rPr lang="en-US" sz="900">
                    <a:latin typeface="Arial" panose="020B0604020202020204" pitchFamily="34" charset="0"/>
                    <a:cs typeface="Arial" panose="020B0604020202020204" pitchFamily="34" charset="0"/>
                  </a:rPr>
                  <a:t>Right Nominal Line</a:t>
                </a:r>
              </a:p>
            </p:txBody>
          </p:sp>
          <p:sp>
            <p:nvSpPr>
              <p:cNvPr id="94" name="TextBox 93">
                <a:extLst>
                  <a:ext uri="{FF2B5EF4-FFF2-40B4-BE49-F238E27FC236}">
                    <a16:creationId xmlns:a16="http://schemas.microsoft.com/office/drawing/2014/main" id="{99869E86-F039-5B71-88C4-D0CD38329120}"/>
                  </a:ext>
                </a:extLst>
              </p:cNvPr>
              <p:cNvSpPr txBox="1"/>
              <p:nvPr/>
            </p:nvSpPr>
            <p:spPr>
              <a:xfrm>
                <a:off x="5024793" y="265972"/>
                <a:ext cx="1405720" cy="230832"/>
              </a:xfrm>
              <a:prstGeom prst="rect">
                <a:avLst/>
              </a:prstGeom>
              <a:noFill/>
            </p:spPr>
            <p:txBody>
              <a:bodyPr wrap="square" rtlCol="0">
                <a:spAutoFit/>
              </a:bodyPr>
              <a:lstStyle/>
              <a:p>
                <a:r>
                  <a:rPr lang="en-US" sz="900">
                    <a:latin typeface="Arial" panose="020B0604020202020204" pitchFamily="34" charset="0"/>
                    <a:cs typeface="Arial" panose="020B0604020202020204" pitchFamily="34" charset="0"/>
                  </a:rPr>
                  <a:t>Left Edge Points</a:t>
                </a:r>
              </a:p>
            </p:txBody>
          </p:sp>
          <p:sp>
            <p:nvSpPr>
              <p:cNvPr id="95" name="TextBox 94">
                <a:extLst>
                  <a:ext uri="{FF2B5EF4-FFF2-40B4-BE49-F238E27FC236}">
                    <a16:creationId xmlns:a16="http://schemas.microsoft.com/office/drawing/2014/main" id="{ED4E75CB-1662-A2C2-F97D-31A10D1BC375}"/>
                  </a:ext>
                </a:extLst>
              </p:cNvPr>
              <p:cNvSpPr txBox="1"/>
              <p:nvPr/>
            </p:nvSpPr>
            <p:spPr>
              <a:xfrm>
                <a:off x="6103678" y="265310"/>
                <a:ext cx="1405720" cy="230832"/>
              </a:xfrm>
              <a:prstGeom prst="rect">
                <a:avLst/>
              </a:prstGeom>
              <a:noFill/>
            </p:spPr>
            <p:txBody>
              <a:bodyPr wrap="square" rtlCol="0">
                <a:spAutoFit/>
              </a:bodyPr>
              <a:lstStyle/>
              <a:p>
                <a:r>
                  <a:rPr lang="en-US" sz="900">
                    <a:latin typeface="Arial" panose="020B0604020202020204" pitchFamily="34" charset="0"/>
                    <a:cs typeface="Arial" panose="020B0604020202020204" pitchFamily="34" charset="0"/>
                  </a:rPr>
                  <a:t>Right Edge Points</a:t>
                </a:r>
              </a:p>
            </p:txBody>
          </p:sp>
          <p:cxnSp>
            <p:nvCxnSpPr>
              <p:cNvPr id="96" name="Straight Connector 95">
                <a:extLst>
                  <a:ext uri="{FF2B5EF4-FFF2-40B4-BE49-F238E27FC236}">
                    <a16:creationId xmlns:a16="http://schemas.microsoft.com/office/drawing/2014/main" id="{9D8EC1B7-8915-0F7E-6FFF-9A700DEF2681}"/>
                  </a:ext>
                </a:extLst>
              </p:cNvPr>
              <p:cNvCxnSpPr>
                <a:cxnSpLocks/>
              </p:cNvCxnSpPr>
              <p:nvPr/>
            </p:nvCxnSpPr>
            <p:spPr>
              <a:xfrm>
                <a:off x="2696640" y="376666"/>
                <a:ext cx="91440" cy="0"/>
              </a:xfrm>
              <a:prstGeom prst="line">
                <a:avLst/>
              </a:prstGeom>
              <a:ln w="19050">
                <a:solidFill>
                  <a:srgbClr val="1C1CFF"/>
                </a:solidFill>
                <a:prstDash val="sysDash"/>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7ECDD328-45F6-A78C-8E19-25A990DB75AE}"/>
                  </a:ext>
                </a:extLst>
              </p:cNvPr>
              <p:cNvCxnSpPr>
                <a:cxnSpLocks/>
              </p:cNvCxnSpPr>
              <p:nvPr/>
            </p:nvCxnSpPr>
            <p:spPr>
              <a:xfrm>
                <a:off x="3802060" y="380726"/>
                <a:ext cx="91440" cy="3792"/>
              </a:xfrm>
              <a:prstGeom prst="line">
                <a:avLst/>
              </a:prstGeom>
              <a:ln w="1905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98" name="Oval 97">
                <a:extLst>
                  <a:ext uri="{FF2B5EF4-FFF2-40B4-BE49-F238E27FC236}">
                    <a16:creationId xmlns:a16="http://schemas.microsoft.com/office/drawing/2014/main" id="{CF6D029D-F09B-4709-2479-1570B1902292}"/>
                  </a:ext>
                </a:extLst>
              </p:cNvPr>
              <p:cNvSpPr/>
              <p:nvPr/>
            </p:nvSpPr>
            <p:spPr>
              <a:xfrm>
                <a:off x="4979073" y="341764"/>
                <a:ext cx="91440" cy="91440"/>
              </a:xfrm>
              <a:prstGeom prst="ellipse">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D0B12C6-26E9-A867-415F-D484279CAF2D}"/>
                  </a:ext>
                </a:extLst>
              </p:cNvPr>
              <p:cNvSpPr>
                <a:spLocks noChangeAspect="1"/>
              </p:cNvSpPr>
              <p:nvPr/>
            </p:nvSpPr>
            <p:spPr>
              <a:xfrm>
                <a:off x="6049353" y="341764"/>
                <a:ext cx="91440" cy="91440"/>
              </a:xfrm>
              <a:prstGeom prst="ellipse">
                <a:avLst/>
              </a:prstGeom>
              <a:solidFill>
                <a:srgbClr val="FF2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6760F2CF-A942-C5BA-77B0-9FAC121B73BB}"/>
                  </a:ext>
                </a:extLst>
              </p:cNvPr>
              <p:cNvCxnSpPr>
                <a:cxnSpLocks/>
              </p:cNvCxnSpPr>
              <p:nvPr/>
            </p:nvCxnSpPr>
            <p:spPr>
              <a:xfrm>
                <a:off x="1463554" y="376666"/>
                <a:ext cx="91440" cy="0"/>
              </a:xfrm>
              <a:prstGeom prst="line">
                <a:avLst/>
              </a:prstGeom>
              <a:ln w="19050">
                <a:solidFill>
                  <a:srgbClr val="060685"/>
                </a:solidFill>
                <a:prstDash val="solid"/>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3AE4A438-CD78-8D63-FF51-A8420B765CCF}"/>
                  </a:ext>
                </a:extLst>
              </p:cNvPr>
              <p:cNvSpPr txBox="1"/>
              <p:nvPr/>
            </p:nvSpPr>
            <p:spPr>
              <a:xfrm>
                <a:off x="1509274" y="254924"/>
                <a:ext cx="1405720" cy="230832"/>
              </a:xfrm>
              <a:prstGeom prst="rect">
                <a:avLst/>
              </a:prstGeom>
              <a:noFill/>
            </p:spPr>
            <p:txBody>
              <a:bodyPr wrap="square" rtlCol="0">
                <a:spAutoFit/>
              </a:bodyPr>
              <a:lstStyle/>
              <a:p>
                <a:r>
                  <a:rPr lang="en-US" sz="900">
                    <a:latin typeface="Arial" panose="020B0604020202020204" pitchFamily="34" charset="0"/>
                    <a:cs typeface="Arial" panose="020B0604020202020204" pitchFamily="34" charset="0"/>
                  </a:rPr>
                  <a:t>Overspray Boundary</a:t>
                </a:r>
              </a:p>
            </p:txBody>
          </p:sp>
          <p:sp>
            <p:nvSpPr>
              <p:cNvPr id="102" name="TextBox 101">
                <a:extLst>
                  <a:ext uri="{FF2B5EF4-FFF2-40B4-BE49-F238E27FC236}">
                    <a16:creationId xmlns:a16="http://schemas.microsoft.com/office/drawing/2014/main" id="{9CDF2F94-BBA2-90FC-B461-503393A7FEE4}"/>
                  </a:ext>
                </a:extLst>
              </p:cNvPr>
              <p:cNvSpPr txBox="1"/>
              <p:nvPr/>
            </p:nvSpPr>
            <p:spPr>
              <a:xfrm>
                <a:off x="502920" y="255838"/>
                <a:ext cx="1537461" cy="230832"/>
              </a:xfrm>
              <a:prstGeom prst="rect">
                <a:avLst/>
              </a:prstGeom>
              <a:noFill/>
            </p:spPr>
            <p:txBody>
              <a:bodyPr wrap="square" rtlCol="0">
                <a:spAutoFit/>
              </a:bodyPr>
              <a:lstStyle/>
              <a:p>
                <a:r>
                  <a:rPr lang="en-US" sz="900">
                    <a:latin typeface="Arial" panose="020B0604020202020204" pitchFamily="34" charset="0"/>
                    <a:cs typeface="Arial" panose="020B0604020202020204" pitchFamily="34" charset="0"/>
                  </a:rPr>
                  <a:t>Trace Boundary</a:t>
                </a:r>
              </a:p>
            </p:txBody>
          </p:sp>
          <p:cxnSp>
            <p:nvCxnSpPr>
              <p:cNvPr id="103" name="Straight Connector 102">
                <a:extLst>
                  <a:ext uri="{FF2B5EF4-FFF2-40B4-BE49-F238E27FC236}">
                    <a16:creationId xmlns:a16="http://schemas.microsoft.com/office/drawing/2014/main" id="{EEADDA2C-2FB9-3A0C-1418-10D50EE18B3D}"/>
                  </a:ext>
                </a:extLst>
              </p:cNvPr>
              <p:cNvCxnSpPr>
                <a:cxnSpLocks/>
              </p:cNvCxnSpPr>
              <p:nvPr/>
            </p:nvCxnSpPr>
            <p:spPr>
              <a:xfrm>
                <a:off x="457200" y="376666"/>
                <a:ext cx="91440" cy="0"/>
              </a:xfrm>
              <a:prstGeom prst="line">
                <a:avLst/>
              </a:prstGeom>
              <a:ln w="19050">
                <a:solidFill>
                  <a:srgbClr val="00FF00"/>
                </a:solidFill>
                <a:prstDash val="solid"/>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91" name="TextBox 90">
                  <a:extLst>
                    <a:ext uri="{FF2B5EF4-FFF2-40B4-BE49-F238E27FC236}">
                      <a16:creationId xmlns:a16="http://schemas.microsoft.com/office/drawing/2014/main" id="{3A5C135F-FD62-E96A-E69C-FE3E4A5F4D69}"/>
                    </a:ext>
                  </a:extLst>
                </p:cNvPr>
                <p:cNvSpPr txBox="1"/>
                <p:nvPr/>
              </p:nvSpPr>
              <p:spPr>
                <a:xfrm>
                  <a:off x="1587427" y="2797177"/>
                  <a:ext cx="1561002" cy="246221"/>
                </a:xfrm>
                <a:prstGeom prst="rect">
                  <a:avLst/>
                </a:prstGeom>
                <a:noFill/>
              </p:spPr>
              <p:txBody>
                <a:bodyPr wrap="square">
                  <a:spAutoFit/>
                </a:bodyPr>
                <a:lstStyle/>
                <a:p>
                  <a14:m>
                    <m:oMath xmlns:m="http://schemas.openxmlformats.org/officeDocument/2006/math">
                      <m:r>
                        <a:rPr lang="en-US" sz="1000" b="1" i="1" smtClean="0">
                          <a:latin typeface="Cambria Math" panose="02040503050406030204" pitchFamily="18" charset="0"/>
                          <a:ea typeface="Cambria Math" panose="02040503050406030204" pitchFamily="18" charset="0"/>
                          <a:cs typeface="Arial" panose="020B0604020202020204" pitchFamily="34" charset="0"/>
                        </a:rPr>
                        <m:t>𝝑</m:t>
                      </m:r>
                    </m:oMath>
                  </a14:m>
                  <a:r>
                    <a:rPr lang="en-US" sz="1000" b="1">
                      <a:latin typeface="Arial" panose="020B0604020202020204" pitchFamily="34" charset="0"/>
                      <a:cs typeface="Arial" panose="020B0604020202020204" pitchFamily="34" charset="0"/>
                    </a:rPr>
                    <a:t> = 97.81%</a:t>
                  </a:r>
                </a:p>
              </p:txBody>
            </p:sp>
          </mc:Choice>
          <mc:Fallback>
            <p:sp>
              <p:nvSpPr>
                <p:cNvPr id="91" name="TextBox 90">
                  <a:extLst>
                    <a:ext uri="{FF2B5EF4-FFF2-40B4-BE49-F238E27FC236}">
                      <a16:creationId xmlns:a16="http://schemas.microsoft.com/office/drawing/2014/main" id="{3A5C135F-FD62-E96A-E69C-FE3E4A5F4D69}"/>
                    </a:ext>
                  </a:extLst>
                </p:cNvPr>
                <p:cNvSpPr txBox="1">
                  <a:spLocks noRot="1" noChangeAspect="1" noMove="1" noResize="1" noEditPoints="1" noAdjustHandles="1" noChangeArrowheads="1" noChangeShapeType="1" noTextEdit="1"/>
                </p:cNvSpPr>
                <p:nvPr/>
              </p:nvSpPr>
              <p:spPr>
                <a:xfrm>
                  <a:off x="1587427" y="2797177"/>
                  <a:ext cx="1561002" cy="246221"/>
                </a:xfrm>
                <a:prstGeom prst="rect">
                  <a:avLst/>
                </a:prstGeom>
                <a:blipFill>
                  <a:blip r:embed="rId14"/>
                  <a:stretch>
                    <a:fillRect/>
                  </a:stretch>
                </a:blipFill>
              </p:spPr>
              <p:txBody>
                <a:bodyPr/>
                <a:lstStyle/>
                <a:p>
                  <a:r>
                    <a:rPr lang="en-US">
                      <a:noFill/>
                    </a:rPr>
                    <a:t> </a:t>
                  </a:r>
                </a:p>
              </p:txBody>
            </p:sp>
          </mc:Fallback>
        </mc:AlternateContent>
      </p:grpSp>
      <p:sp>
        <p:nvSpPr>
          <p:cNvPr id="6" name="TextBox 5">
            <a:extLst>
              <a:ext uri="{FF2B5EF4-FFF2-40B4-BE49-F238E27FC236}">
                <a16:creationId xmlns:a16="http://schemas.microsoft.com/office/drawing/2014/main" id="{0848F863-A4A1-E35E-E604-1CA96ACB0F28}"/>
              </a:ext>
            </a:extLst>
          </p:cNvPr>
          <p:cNvSpPr txBox="1"/>
          <p:nvPr/>
        </p:nvSpPr>
        <p:spPr>
          <a:xfrm>
            <a:off x="7007098" y="6474506"/>
            <a:ext cx="22860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ea typeface="Calibri"/>
                <a:cs typeface="Calibri"/>
              </a:rPr>
              <a:t>4</a:t>
            </a:r>
          </a:p>
        </p:txBody>
      </p:sp>
    </p:spTree>
    <p:extLst>
      <p:ext uri="{BB962C8B-B14F-4D97-AF65-F5344CB8AC3E}">
        <p14:creationId xmlns:p14="http://schemas.microsoft.com/office/powerpoint/2010/main" val="1174119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a:extLst>
              <a:ext uri="{FF2B5EF4-FFF2-40B4-BE49-F238E27FC236}">
                <a16:creationId xmlns:a16="http://schemas.microsoft.com/office/drawing/2014/main" id="{BA49CE0B-E1D7-0996-03BB-BD8726A587A6}"/>
              </a:ext>
            </a:extLst>
          </p:cNvPr>
          <p:cNvSpPr/>
          <p:nvPr/>
        </p:nvSpPr>
        <p:spPr>
          <a:xfrm>
            <a:off x="354197" y="140750"/>
            <a:ext cx="13993174"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Overall Model Performance</a:t>
            </a:r>
            <a:endParaRPr lang="en-US" sz="4400" b="0" strike="noStrike" spc="-1">
              <a:solidFill>
                <a:srgbClr val="FFFFFF"/>
              </a:solidFill>
              <a:latin typeface="Arial"/>
            </a:endParaRPr>
          </a:p>
        </p:txBody>
      </p:sp>
      <p:pic>
        <p:nvPicPr>
          <p:cNvPr id="11" name="Picture 10">
            <a:extLst>
              <a:ext uri="{FF2B5EF4-FFF2-40B4-BE49-F238E27FC236}">
                <a16:creationId xmlns:a16="http://schemas.microsoft.com/office/drawing/2014/main" id="{867D5364-2981-940D-1C6B-D05A02BA35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4993" t="64506" r="6471" b="15109"/>
          <a:stretch/>
        </p:blipFill>
        <p:spPr>
          <a:xfrm>
            <a:off x="10383564" y="4905709"/>
            <a:ext cx="3200400" cy="1766568"/>
          </a:xfrm>
          <a:prstGeom prst="rect">
            <a:avLst/>
          </a:prstGeom>
        </p:spPr>
      </p:pic>
      <p:pic>
        <p:nvPicPr>
          <p:cNvPr id="18" name="Picture 17">
            <a:extLst>
              <a:ext uri="{FF2B5EF4-FFF2-40B4-BE49-F238E27FC236}">
                <a16:creationId xmlns:a16="http://schemas.microsoft.com/office/drawing/2014/main" id="{5276BD67-D199-4CB8-1EED-C96B80B1104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334" t="64481" r="67160" b="15283"/>
          <a:stretch/>
        </p:blipFill>
        <p:spPr>
          <a:xfrm>
            <a:off x="10348027" y="1197756"/>
            <a:ext cx="3200400" cy="1755461"/>
          </a:xfrm>
          <a:prstGeom prst="rect">
            <a:avLst/>
          </a:prstGeom>
        </p:spPr>
      </p:pic>
      <p:pic>
        <p:nvPicPr>
          <p:cNvPr id="23" name="Picture 22">
            <a:extLst>
              <a:ext uri="{FF2B5EF4-FFF2-40B4-BE49-F238E27FC236}">
                <a16:creationId xmlns:a16="http://schemas.microsoft.com/office/drawing/2014/main" id="{601A3CE6-9A80-8932-D69E-50AE6F0CFE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07" t="64440" r="37035" b="15091"/>
          <a:stretch/>
        </p:blipFill>
        <p:spPr>
          <a:xfrm>
            <a:off x="10348027" y="3068190"/>
            <a:ext cx="3200400" cy="1784831"/>
          </a:xfrm>
          <a:prstGeom prst="rect">
            <a:avLst/>
          </a:prstGeom>
        </p:spPr>
      </p:pic>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F8ABE31-C33A-9142-DD72-EBD8A1764776}"/>
                  </a:ext>
                </a:extLst>
              </p:cNvPr>
              <p:cNvSpPr txBox="1"/>
              <p:nvPr/>
            </p:nvSpPr>
            <p:spPr>
              <a:xfrm>
                <a:off x="354197" y="6979529"/>
                <a:ext cx="13827953" cy="667747"/>
              </a:xfrm>
              <a:prstGeom prst="rect">
                <a:avLst/>
              </a:prstGeom>
              <a:noFill/>
            </p:spPr>
            <p:txBody>
              <a:bodyPr wrap="square" rtlCol="0">
                <a:spAutoFit/>
              </a:bodyPr>
              <a:lstStyle/>
              <a:p>
                <a:r>
                  <a:rPr lang="en-US" b="1">
                    <a:latin typeface="Calibri" panose="020F0502020204030204" pitchFamily="34" charset="0"/>
                    <a:cs typeface="Calibri" panose="020F0502020204030204" pitchFamily="34" charset="0"/>
                  </a:rPr>
                  <a:t>Figure 6</a:t>
                </a:r>
                <a:r>
                  <a:rPr lang="en-US">
                    <a:latin typeface="Calibri" panose="020F0502020204030204" pitchFamily="34" charset="0"/>
                    <a:cs typeface="Calibri" panose="020F0502020204030204" pitchFamily="34" charset="0"/>
                  </a:rPr>
                  <a:t>:</a:t>
                </a:r>
                <a:r>
                  <a:rPr lang="en-US" b="1">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Comparison of experimental and AJP-</a:t>
                </a:r>
                <a:r>
                  <a:rPr lang="en-US" err="1">
                    <a:latin typeface="Calibri" panose="020F0502020204030204" pitchFamily="34" charset="0"/>
                    <a:cs typeface="Calibri" panose="020F0502020204030204" pitchFamily="34" charset="0"/>
                  </a:rPr>
                  <a:t>cGAN</a:t>
                </a:r>
                <a:r>
                  <a:rPr lang="en-US">
                    <a:latin typeface="Calibri" panose="020F0502020204030204" pitchFamily="34" charset="0"/>
                    <a:cs typeface="Calibri" panose="020F0502020204030204" pitchFamily="34" charset="0"/>
                  </a:rPr>
                  <a:t>-generated morphologies across 16 print conditions. (A) Experimental data and predictions, labeled by ATM, FR, CGFR, SS. (B- D) Kernel density estimates comparing experimental (blue) and generated (red) distributions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𝑤</m:t>
                        </m:r>
                      </m:sub>
                    </m:sSub>
                  </m:oMath>
                </a14:m>
                <a:r>
                  <a:rPr lang="en-US">
                    <a:latin typeface="Calibri" panose="020F0502020204030204" pitchFamily="34" charset="0"/>
                    <a:cs typeface="Calibri" panose="020F0502020204030204" pitchFamily="34" charset="0"/>
                  </a:rPr>
                  <a:t>, </a:t>
                </a:r>
                <a14:m>
                  <m:oMath xmlns:m="http://schemas.openxmlformats.org/officeDocument/2006/math">
                    <m:r>
                      <a:rPr lang="en-US" i="1">
                        <a:latin typeface="Cambria Math" panose="02040503050406030204" pitchFamily="18" charset="0"/>
                      </a:rPr>
                      <m:t>𝛷</m:t>
                    </m:r>
                  </m:oMath>
                </a14:m>
                <a:r>
                  <a:rPr lang="en-US">
                    <a:latin typeface="Calibri" panose="020F0502020204030204" pitchFamily="34" charset="0"/>
                    <a:cs typeface="Calibri" panose="020F050202020403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𝑞</m:t>
                        </m:r>
                      </m:sub>
                    </m:sSub>
                  </m:oMath>
                </a14:m>
                <a:r>
                  <a:rPr lang="en-US">
                    <a:latin typeface="Calibri" panose="020F0502020204030204" pitchFamily="34" charset="0"/>
                    <a:cs typeface="Calibri" panose="020F0502020204030204" pitchFamily="34" charset="0"/>
                  </a:rPr>
                  <a:t>.</a:t>
                </a:r>
                <a:endParaRPr lang="en-US" i="1">
                  <a:latin typeface="Calibri" panose="020F0502020204030204" pitchFamily="34" charset="0"/>
                  <a:cs typeface="Calibri" panose="020F0502020204030204" pitchFamily="34" charset="0"/>
                </a:endParaRPr>
              </a:p>
            </p:txBody>
          </p:sp>
        </mc:Choice>
        <mc:Fallback>
          <p:sp>
            <p:nvSpPr>
              <p:cNvPr id="24" name="TextBox 23">
                <a:extLst>
                  <a:ext uri="{FF2B5EF4-FFF2-40B4-BE49-F238E27FC236}">
                    <a16:creationId xmlns:a16="http://schemas.microsoft.com/office/drawing/2014/main" id="{DF8ABE31-C33A-9142-DD72-EBD8A1764776}"/>
                  </a:ext>
                </a:extLst>
              </p:cNvPr>
              <p:cNvSpPr txBox="1">
                <a:spLocks noRot="1" noChangeAspect="1" noMove="1" noResize="1" noEditPoints="1" noAdjustHandles="1" noChangeArrowheads="1" noChangeShapeType="1" noTextEdit="1"/>
              </p:cNvSpPr>
              <p:nvPr/>
            </p:nvSpPr>
            <p:spPr>
              <a:xfrm>
                <a:off x="354197" y="6979529"/>
                <a:ext cx="13827953" cy="667747"/>
              </a:xfrm>
              <a:prstGeom prst="rect">
                <a:avLst/>
              </a:prstGeom>
              <a:blipFill>
                <a:blip r:embed="rId4"/>
                <a:stretch>
                  <a:fillRect l="-353" t="-5505" b="-11927"/>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CD51E9C7-EEFD-0F40-C621-57FC6D8B21A1}"/>
              </a:ext>
            </a:extLst>
          </p:cNvPr>
          <p:cNvGrpSpPr/>
          <p:nvPr/>
        </p:nvGrpSpPr>
        <p:grpSpPr>
          <a:xfrm>
            <a:off x="354197" y="1189371"/>
            <a:ext cx="9497207" cy="5317892"/>
            <a:chOff x="4225716" y="192159"/>
            <a:chExt cx="8625207" cy="4510778"/>
          </a:xfrm>
        </p:grpSpPr>
        <p:sp>
          <p:nvSpPr>
            <p:cNvPr id="26" name="TextBox 25">
              <a:extLst>
                <a:ext uri="{FF2B5EF4-FFF2-40B4-BE49-F238E27FC236}">
                  <a16:creationId xmlns:a16="http://schemas.microsoft.com/office/drawing/2014/main" id="{ACD93B1F-EFAB-407C-930E-885AA8E3F0AB}"/>
                </a:ext>
              </a:extLst>
            </p:cNvPr>
            <p:cNvSpPr txBox="1"/>
            <p:nvPr/>
          </p:nvSpPr>
          <p:spPr>
            <a:xfrm>
              <a:off x="5306080" y="219387"/>
              <a:ext cx="2531462" cy="307777"/>
            </a:xfrm>
            <a:prstGeom prst="rect">
              <a:avLst/>
            </a:prstGeom>
            <a:noFill/>
          </p:spPr>
          <p:txBody>
            <a:bodyPr wrap="none" rtlCol="0">
              <a:spAutoFit/>
            </a:bodyPr>
            <a:lstStyle/>
            <a:p>
              <a:r>
                <a:rPr lang="en-US" sz="1400" b="1">
                  <a:latin typeface="Arial" panose="020B0604020202020204" pitchFamily="34" charset="0"/>
                  <a:cs typeface="Arial" panose="020B0604020202020204" pitchFamily="34" charset="0"/>
                </a:rPr>
                <a:t>Experimental Morphologies</a:t>
              </a:r>
            </a:p>
          </p:txBody>
        </p:sp>
        <p:sp>
          <p:nvSpPr>
            <p:cNvPr id="27" name="TextBox 26">
              <a:extLst>
                <a:ext uri="{FF2B5EF4-FFF2-40B4-BE49-F238E27FC236}">
                  <a16:creationId xmlns:a16="http://schemas.microsoft.com/office/drawing/2014/main" id="{7557D715-195C-20DB-3176-9A2DC348B297}"/>
                </a:ext>
              </a:extLst>
            </p:cNvPr>
            <p:cNvSpPr txBox="1"/>
            <p:nvPr/>
          </p:nvSpPr>
          <p:spPr>
            <a:xfrm>
              <a:off x="4277617" y="1387612"/>
              <a:ext cx="1176528"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23.5, 3, 9, 1</a:t>
              </a:r>
            </a:p>
          </p:txBody>
        </p:sp>
        <p:pic>
          <p:nvPicPr>
            <p:cNvPr id="28" name="Picture 27">
              <a:extLst>
                <a:ext uri="{FF2B5EF4-FFF2-40B4-BE49-F238E27FC236}">
                  <a16:creationId xmlns:a16="http://schemas.microsoft.com/office/drawing/2014/main" id="{A52DDDBF-E165-F580-E250-010E14AD80A4}"/>
                </a:ext>
              </a:extLst>
            </p:cNvPr>
            <p:cNvPicPr>
              <a:picLocks noChangeAspect="1"/>
            </p:cNvPicPr>
            <p:nvPr/>
          </p:nvPicPr>
          <p:blipFill>
            <a:blip r:embed="rId5"/>
            <a:stretch>
              <a:fillRect/>
            </a:stretch>
          </p:blipFill>
          <p:spPr>
            <a:xfrm>
              <a:off x="4460117" y="605030"/>
              <a:ext cx="811528" cy="811528"/>
            </a:xfrm>
            <a:prstGeom prst="rect">
              <a:avLst/>
            </a:prstGeom>
            <a:ln>
              <a:solidFill>
                <a:srgbClr val="0070C0"/>
              </a:solidFill>
            </a:ln>
          </p:spPr>
        </p:pic>
        <p:sp>
          <p:nvSpPr>
            <p:cNvPr id="29" name="TextBox 28">
              <a:extLst>
                <a:ext uri="{FF2B5EF4-FFF2-40B4-BE49-F238E27FC236}">
                  <a16:creationId xmlns:a16="http://schemas.microsoft.com/office/drawing/2014/main" id="{A3D85571-B3B7-F33B-A684-D015BE6DC300}"/>
                </a:ext>
              </a:extLst>
            </p:cNvPr>
            <p:cNvSpPr txBox="1"/>
            <p:nvPr/>
          </p:nvSpPr>
          <p:spPr>
            <a:xfrm>
              <a:off x="5214264" y="1391485"/>
              <a:ext cx="1340319"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36.5, 13, 9, 0.8</a:t>
              </a:r>
            </a:p>
          </p:txBody>
        </p:sp>
        <p:sp>
          <p:nvSpPr>
            <p:cNvPr id="30" name="TextBox 29">
              <a:extLst>
                <a:ext uri="{FF2B5EF4-FFF2-40B4-BE49-F238E27FC236}">
                  <a16:creationId xmlns:a16="http://schemas.microsoft.com/office/drawing/2014/main" id="{079DE086-885B-C715-2CF9-16E5379E34EF}"/>
                </a:ext>
              </a:extLst>
            </p:cNvPr>
            <p:cNvSpPr txBox="1"/>
            <p:nvPr/>
          </p:nvSpPr>
          <p:spPr>
            <a:xfrm>
              <a:off x="7235913" y="4463795"/>
              <a:ext cx="1319894"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23.5, 15, 9, 0.2</a:t>
              </a:r>
            </a:p>
          </p:txBody>
        </p:sp>
        <p:pic>
          <p:nvPicPr>
            <p:cNvPr id="31" name="Picture 30" descr="A black line with a white background&#10;&#10;AI-generated content may be incorrect.">
              <a:extLst>
                <a:ext uri="{FF2B5EF4-FFF2-40B4-BE49-F238E27FC236}">
                  <a16:creationId xmlns:a16="http://schemas.microsoft.com/office/drawing/2014/main" id="{21E4CAAE-721A-622F-DC0A-3153E92D0681}"/>
                </a:ext>
              </a:extLst>
            </p:cNvPr>
            <p:cNvPicPr>
              <a:picLocks noChangeAspect="1"/>
            </p:cNvPicPr>
            <p:nvPr/>
          </p:nvPicPr>
          <p:blipFill>
            <a:blip r:embed="rId6"/>
            <a:stretch>
              <a:fillRect/>
            </a:stretch>
          </p:blipFill>
          <p:spPr>
            <a:xfrm>
              <a:off x="7479902" y="602742"/>
              <a:ext cx="813816" cy="813816"/>
            </a:xfrm>
            <a:prstGeom prst="rect">
              <a:avLst/>
            </a:prstGeom>
            <a:ln>
              <a:solidFill>
                <a:srgbClr val="0070C0"/>
              </a:solidFill>
            </a:ln>
          </p:spPr>
        </p:pic>
        <p:sp>
          <p:nvSpPr>
            <p:cNvPr id="32" name="TextBox 31">
              <a:extLst>
                <a:ext uri="{FF2B5EF4-FFF2-40B4-BE49-F238E27FC236}">
                  <a16:creationId xmlns:a16="http://schemas.microsoft.com/office/drawing/2014/main" id="{48F02534-23F9-F480-1C0D-648A487B3A6A}"/>
                </a:ext>
              </a:extLst>
            </p:cNvPr>
            <p:cNvSpPr txBox="1"/>
            <p:nvPr/>
          </p:nvSpPr>
          <p:spPr>
            <a:xfrm>
              <a:off x="7269474" y="1391411"/>
              <a:ext cx="1268281"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30, 5, 6, 0.4</a:t>
              </a:r>
            </a:p>
          </p:txBody>
        </p:sp>
        <p:sp>
          <p:nvSpPr>
            <p:cNvPr id="33" name="TextBox 32">
              <a:extLst>
                <a:ext uri="{FF2B5EF4-FFF2-40B4-BE49-F238E27FC236}">
                  <a16:creationId xmlns:a16="http://schemas.microsoft.com/office/drawing/2014/main" id="{D934FDBD-34CA-364C-A76A-CE566B5F7C98}"/>
                </a:ext>
              </a:extLst>
            </p:cNvPr>
            <p:cNvSpPr txBox="1"/>
            <p:nvPr/>
          </p:nvSpPr>
          <p:spPr>
            <a:xfrm>
              <a:off x="5215131" y="4462151"/>
              <a:ext cx="1319893"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23.5, 11, 12, 0.8</a:t>
              </a:r>
            </a:p>
          </p:txBody>
        </p:sp>
        <p:pic>
          <p:nvPicPr>
            <p:cNvPr id="34" name="Picture 33" descr="A black line on a white background&#10;&#10;AI-generated content may be incorrect.">
              <a:extLst>
                <a:ext uri="{FF2B5EF4-FFF2-40B4-BE49-F238E27FC236}">
                  <a16:creationId xmlns:a16="http://schemas.microsoft.com/office/drawing/2014/main" id="{A69806BD-4EEF-2179-B875-148C3AF5836E}"/>
                </a:ext>
              </a:extLst>
            </p:cNvPr>
            <p:cNvPicPr>
              <a:picLocks noChangeAspect="1"/>
            </p:cNvPicPr>
            <p:nvPr/>
          </p:nvPicPr>
          <p:blipFill>
            <a:blip r:embed="rId7"/>
            <a:stretch>
              <a:fillRect/>
            </a:stretch>
          </p:blipFill>
          <p:spPr>
            <a:xfrm>
              <a:off x="5468222" y="1620011"/>
              <a:ext cx="813816" cy="813816"/>
            </a:xfrm>
            <a:prstGeom prst="rect">
              <a:avLst/>
            </a:prstGeom>
            <a:ln>
              <a:solidFill>
                <a:srgbClr val="0070C0"/>
              </a:solidFill>
            </a:ln>
          </p:spPr>
        </p:pic>
        <p:sp>
          <p:nvSpPr>
            <p:cNvPr id="35" name="TextBox 34">
              <a:extLst>
                <a:ext uri="{FF2B5EF4-FFF2-40B4-BE49-F238E27FC236}">
                  <a16:creationId xmlns:a16="http://schemas.microsoft.com/office/drawing/2014/main" id="{9513F21A-32E2-F9CD-F9B6-CD042325D232}"/>
                </a:ext>
              </a:extLst>
            </p:cNvPr>
            <p:cNvSpPr txBox="1"/>
            <p:nvPr/>
          </p:nvSpPr>
          <p:spPr>
            <a:xfrm>
              <a:off x="5269633" y="2406395"/>
              <a:ext cx="1249872"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30, 2, 6, 0.4</a:t>
              </a:r>
            </a:p>
          </p:txBody>
        </p:sp>
        <p:pic>
          <p:nvPicPr>
            <p:cNvPr id="36" name="Picture 35" descr="A black line on a white background&#10;&#10;AI-generated content may be incorrect.">
              <a:extLst>
                <a:ext uri="{FF2B5EF4-FFF2-40B4-BE49-F238E27FC236}">
                  <a16:creationId xmlns:a16="http://schemas.microsoft.com/office/drawing/2014/main" id="{74788576-3FB2-8441-5A45-EB3E8B172AD1}"/>
                </a:ext>
              </a:extLst>
            </p:cNvPr>
            <p:cNvPicPr>
              <a:picLocks noChangeAspect="1"/>
            </p:cNvPicPr>
            <p:nvPr/>
          </p:nvPicPr>
          <p:blipFill>
            <a:blip r:embed="rId8"/>
            <a:stretch>
              <a:fillRect/>
            </a:stretch>
          </p:blipFill>
          <p:spPr>
            <a:xfrm>
              <a:off x="6474062" y="1620011"/>
              <a:ext cx="813816" cy="813816"/>
            </a:xfrm>
            <a:prstGeom prst="rect">
              <a:avLst/>
            </a:prstGeom>
            <a:ln>
              <a:solidFill>
                <a:srgbClr val="0070C0"/>
              </a:solidFill>
            </a:ln>
          </p:spPr>
        </p:pic>
        <p:sp>
          <p:nvSpPr>
            <p:cNvPr id="37" name="TextBox 36">
              <a:extLst>
                <a:ext uri="{FF2B5EF4-FFF2-40B4-BE49-F238E27FC236}">
                  <a16:creationId xmlns:a16="http://schemas.microsoft.com/office/drawing/2014/main" id="{41458AAD-29D7-CE30-3E8B-AFA1CF56C966}"/>
                </a:ext>
              </a:extLst>
            </p:cNvPr>
            <p:cNvSpPr txBox="1"/>
            <p:nvPr/>
          </p:nvSpPr>
          <p:spPr>
            <a:xfrm>
              <a:off x="6279742" y="2406395"/>
              <a:ext cx="1249872"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23.5, 3, 6, 0.2</a:t>
              </a:r>
            </a:p>
          </p:txBody>
        </p:sp>
        <p:sp>
          <p:nvSpPr>
            <p:cNvPr id="38" name="TextBox 37">
              <a:extLst>
                <a:ext uri="{FF2B5EF4-FFF2-40B4-BE49-F238E27FC236}">
                  <a16:creationId xmlns:a16="http://schemas.microsoft.com/office/drawing/2014/main" id="{AA27EDED-8115-356E-B3F5-6789DAEE9959}"/>
                </a:ext>
              </a:extLst>
            </p:cNvPr>
            <p:cNvSpPr txBox="1"/>
            <p:nvPr/>
          </p:nvSpPr>
          <p:spPr>
            <a:xfrm>
              <a:off x="6224676" y="1391411"/>
              <a:ext cx="1326756"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23.5, 4, 12, 0.6</a:t>
              </a:r>
            </a:p>
          </p:txBody>
        </p:sp>
        <p:pic>
          <p:nvPicPr>
            <p:cNvPr id="39" name="Picture 38" descr="A black and white image of a line of small black dots&#10;&#10;AI-generated content may be incorrect.">
              <a:extLst>
                <a:ext uri="{FF2B5EF4-FFF2-40B4-BE49-F238E27FC236}">
                  <a16:creationId xmlns:a16="http://schemas.microsoft.com/office/drawing/2014/main" id="{87AEF243-B60C-7D1D-9AD4-A08AE07CCA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4062" y="2645113"/>
              <a:ext cx="813816" cy="813816"/>
            </a:xfrm>
            <a:prstGeom prst="rect">
              <a:avLst/>
            </a:prstGeom>
            <a:ln>
              <a:solidFill>
                <a:srgbClr val="0070C0"/>
              </a:solidFill>
            </a:ln>
          </p:spPr>
        </p:pic>
        <p:sp>
          <p:nvSpPr>
            <p:cNvPr id="40" name="TextBox 39">
              <a:extLst>
                <a:ext uri="{FF2B5EF4-FFF2-40B4-BE49-F238E27FC236}">
                  <a16:creationId xmlns:a16="http://schemas.microsoft.com/office/drawing/2014/main" id="{68314F8E-9600-4FA4-E944-6078F6757459}"/>
                </a:ext>
              </a:extLst>
            </p:cNvPr>
            <p:cNvSpPr txBox="1"/>
            <p:nvPr/>
          </p:nvSpPr>
          <p:spPr>
            <a:xfrm>
              <a:off x="6243406" y="3439667"/>
              <a:ext cx="1323673"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23.5, 12, 6, 1</a:t>
              </a:r>
            </a:p>
          </p:txBody>
        </p:sp>
        <p:sp>
          <p:nvSpPr>
            <p:cNvPr id="41" name="TextBox 40">
              <a:extLst>
                <a:ext uri="{FF2B5EF4-FFF2-40B4-BE49-F238E27FC236}">
                  <a16:creationId xmlns:a16="http://schemas.microsoft.com/office/drawing/2014/main" id="{DF4F96A3-5085-CFAD-CF54-849CA593B2B3}"/>
                </a:ext>
              </a:extLst>
            </p:cNvPr>
            <p:cNvSpPr txBox="1"/>
            <p:nvPr/>
          </p:nvSpPr>
          <p:spPr>
            <a:xfrm>
              <a:off x="7287865" y="2406395"/>
              <a:ext cx="1222823"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30, 7, 9, 0.8</a:t>
              </a:r>
            </a:p>
          </p:txBody>
        </p:sp>
        <p:sp>
          <p:nvSpPr>
            <p:cNvPr id="42" name="TextBox 41">
              <a:extLst>
                <a:ext uri="{FF2B5EF4-FFF2-40B4-BE49-F238E27FC236}">
                  <a16:creationId xmlns:a16="http://schemas.microsoft.com/office/drawing/2014/main" id="{19897688-0236-05E8-E4E1-5E9E5AE19CEE}"/>
                </a:ext>
              </a:extLst>
            </p:cNvPr>
            <p:cNvSpPr txBox="1"/>
            <p:nvPr/>
          </p:nvSpPr>
          <p:spPr>
            <a:xfrm>
              <a:off x="4225716" y="4463260"/>
              <a:ext cx="1250488"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30, 13, 9, 0.6</a:t>
              </a:r>
            </a:p>
          </p:txBody>
        </p:sp>
        <p:sp>
          <p:nvSpPr>
            <p:cNvPr id="43" name="TextBox 42">
              <a:extLst>
                <a:ext uri="{FF2B5EF4-FFF2-40B4-BE49-F238E27FC236}">
                  <a16:creationId xmlns:a16="http://schemas.microsoft.com/office/drawing/2014/main" id="{098D51A1-F592-1A8C-9C88-C64FE53AFCEF}"/>
                </a:ext>
              </a:extLst>
            </p:cNvPr>
            <p:cNvSpPr txBox="1"/>
            <p:nvPr/>
          </p:nvSpPr>
          <p:spPr>
            <a:xfrm>
              <a:off x="5242584" y="3435884"/>
              <a:ext cx="1329227"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30, 2, 12, 1</a:t>
              </a:r>
            </a:p>
          </p:txBody>
        </p:sp>
        <p:sp>
          <p:nvSpPr>
            <p:cNvPr id="44" name="TextBox 43">
              <a:extLst>
                <a:ext uri="{FF2B5EF4-FFF2-40B4-BE49-F238E27FC236}">
                  <a16:creationId xmlns:a16="http://schemas.microsoft.com/office/drawing/2014/main" id="{3102994A-2A80-EA2B-B186-F35E649430B1}"/>
                </a:ext>
              </a:extLst>
            </p:cNvPr>
            <p:cNvSpPr txBox="1"/>
            <p:nvPr/>
          </p:nvSpPr>
          <p:spPr>
            <a:xfrm>
              <a:off x="4240637" y="3436993"/>
              <a:ext cx="1250488"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36.5, 8, 6, 0.2</a:t>
              </a:r>
            </a:p>
          </p:txBody>
        </p:sp>
        <p:sp>
          <p:nvSpPr>
            <p:cNvPr id="45" name="TextBox 44">
              <a:extLst>
                <a:ext uri="{FF2B5EF4-FFF2-40B4-BE49-F238E27FC236}">
                  <a16:creationId xmlns:a16="http://schemas.microsoft.com/office/drawing/2014/main" id="{044D1E42-C822-E4BE-D9EF-2647DDC90E88}"/>
                </a:ext>
              </a:extLst>
            </p:cNvPr>
            <p:cNvSpPr txBox="1"/>
            <p:nvPr/>
          </p:nvSpPr>
          <p:spPr>
            <a:xfrm>
              <a:off x="7235144" y="3439667"/>
              <a:ext cx="1329226"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36.5, 10, 6, 0.4</a:t>
              </a:r>
            </a:p>
          </p:txBody>
        </p:sp>
        <p:sp>
          <p:nvSpPr>
            <p:cNvPr id="46" name="TextBox 45">
              <a:extLst>
                <a:ext uri="{FF2B5EF4-FFF2-40B4-BE49-F238E27FC236}">
                  <a16:creationId xmlns:a16="http://schemas.microsoft.com/office/drawing/2014/main" id="{615355B0-9518-B30F-D001-EB0C83064F69}"/>
                </a:ext>
              </a:extLst>
            </p:cNvPr>
            <p:cNvSpPr txBox="1"/>
            <p:nvPr/>
          </p:nvSpPr>
          <p:spPr>
            <a:xfrm>
              <a:off x="4233940" y="2405850"/>
              <a:ext cx="1263882"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36.5, 6, 9, 0.6</a:t>
              </a:r>
            </a:p>
          </p:txBody>
        </p:sp>
        <p:sp>
          <p:nvSpPr>
            <p:cNvPr id="47" name="TextBox 46">
              <a:extLst>
                <a:ext uri="{FF2B5EF4-FFF2-40B4-BE49-F238E27FC236}">
                  <a16:creationId xmlns:a16="http://schemas.microsoft.com/office/drawing/2014/main" id="{4844CB1D-01FB-69E2-99FF-483197EE4D6D}"/>
                </a:ext>
              </a:extLst>
            </p:cNvPr>
            <p:cNvSpPr txBox="1"/>
            <p:nvPr/>
          </p:nvSpPr>
          <p:spPr>
            <a:xfrm>
              <a:off x="6278251" y="4463795"/>
              <a:ext cx="1244927"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36.5, 1, 12, 1</a:t>
              </a:r>
            </a:p>
          </p:txBody>
        </p:sp>
        <p:pic>
          <p:nvPicPr>
            <p:cNvPr id="48" name="Picture 47" descr="A black line on a white background&#10;&#10;AI-generated content may be incorrect.">
              <a:extLst>
                <a:ext uri="{FF2B5EF4-FFF2-40B4-BE49-F238E27FC236}">
                  <a16:creationId xmlns:a16="http://schemas.microsoft.com/office/drawing/2014/main" id="{0176278D-7FD5-A6E1-8924-36434E75184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79902" y="3665213"/>
              <a:ext cx="813816" cy="813816"/>
            </a:xfrm>
            <a:prstGeom prst="rect">
              <a:avLst/>
            </a:prstGeom>
            <a:ln>
              <a:solidFill>
                <a:srgbClr val="0070C0"/>
              </a:solidFill>
            </a:ln>
          </p:spPr>
        </p:pic>
        <p:pic>
          <p:nvPicPr>
            <p:cNvPr id="49" name="Picture 48" descr="A black line on a white background&#10;&#10;AI-generated content may be incorrect.">
              <a:extLst>
                <a:ext uri="{FF2B5EF4-FFF2-40B4-BE49-F238E27FC236}">
                  <a16:creationId xmlns:a16="http://schemas.microsoft.com/office/drawing/2014/main" id="{85B4AE3C-830C-6686-62EE-58838142B7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74062" y="605030"/>
              <a:ext cx="813816" cy="813816"/>
            </a:xfrm>
            <a:prstGeom prst="rect">
              <a:avLst/>
            </a:prstGeom>
            <a:ln>
              <a:solidFill>
                <a:srgbClr val="0070C0"/>
              </a:solidFill>
            </a:ln>
          </p:spPr>
        </p:pic>
        <p:pic>
          <p:nvPicPr>
            <p:cNvPr id="50" name="Picture 49" descr="A black line on a white background&#10;&#10;AI-generated content may be incorrect.">
              <a:extLst>
                <a:ext uri="{FF2B5EF4-FFF2-40B4-BE49-F238E27FC236}">
                  <a16:creationId xmlns:a16="http://schemas.microsoft.com/office/drawing/2014/main" id="{924EFDA6-FEED-4EF2-B8FB-FA470FA993D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68222" y="3665213"/>
              <a:ext cx="813816" cy="813816"/>
            </a:xfrm>
            <a:prstGeom prst="rect">
              <a:avLst/>
            </a:prstGeom>
            <a:ln>
              <a:solidFill>
                <a:srgbClr val="0070C0"/>
              </a:solidFill>
            </a:ln>
          </p:spPr>
        </p:pic>
        <p:pic>
          <p:nvPicPr>
            <p:cNvPr id="51" name="Picture 50" descr="A black and white image of a black line&#10;&#10;AI-generated content may be incorrect.">
              <a:extLst>
                <a:ext uri="{FF2B5EF4-FFF2-40B4-BE49-F238E27FC236}">
                  <a16:creationId xmlns:a16="http://schemas.microsoft.com/office/drawing/2014/main" id="{EB5489E5-FB41-D703-2EE1-280750B370F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479902" y="1620011"/>
              <a:ext cx="813816" cy="813816"/>
            </a:xfrm>
            <a:prstGeom prst="rect">
              <a:avLst/>
            </a:prstGeom>
            <a:ln>
              <a:solidFill>
                <a:srgbClr val="0070C0"/>
              </a:solidFill>
            </a:ln>
          </p:spPr>
        </p:pic>
        <p:pic>
          <p:nvPicPr>
            <p:cNvPr id="52" name="Picture 51" descr="A black and white image of a black line&#10;&#10;AI-generated content may be incorrect.">
              <a:extLst>
                <a:ext uri="{FF2B5EF4-FFF2-40B4-BE49-F238E27FC236}">
                  <a16:creationId xmlns:a16="http://schemas.microsoft.com/office/drawing/2014/main" id="{4E8C8B3A-15E5-33CE-B17F-2CEE1EDE2D3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462382" y="3665213"/>
              <a:ext cx="813816" cy="813816"/>
            </a:xfrm>
            <a:prstGeom prst="rect">
              <a:avLst/>
            </a:prstGeom>
            <a:ln>
              <a:solidFill>
                <a:srgbClr val="0070C0"/>
              </a:solidFill>
            </a:ln>
          </p:spPr>
        </p:pic>
        <p:pic>
          <p:nvPicPr>
            <p:cNvPr id="53" name="Picture 52" descr="A black line of paint&#10;&#10;AI-generated content may be incorrect.">
              <a:extLst>
                <a:ext uri="{FF2B5EF4-FFF2-40B4-BE49-F238E27FC236}">
                  <a16:creationId xmlns:a16="http://schemas.microsoft.com/office/drawing/2014/main" id="{4D8790A8-B8E1-FA75-E240-47498D756E7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468222" y="2644139"/>
              <a:ext cx="813816" cy="813816"/>
            </a:xfrm>
            <a:prstGeom prst="rect">
              <a:avLst/>
            </a:prstGeom>
            <a:ln>
              <a:solidFill>
                <a:srgbClr val="0070C0"/>
              </a:solidFill>
            </a:ln>
          </p:spPr>
        </p:pic>
        <p:pic>
          <p:nvPicPr>
            <p:cNvPr id="54" name="Picture 53" descr="A black line on a white background&#10;&#10;AI-generated content may be incorrect.">
              <a:extLst>
                <a:ext uri="{FF2B5EF4-FFF2-40B4-BE49-F238E27FC236}">
                  <a16:creationId xmlns:a16="http://schemas.microsoft.com/office/drawing/2014/main" id="{1B0B96E6-EB5B-C057-D607-9024F1E095B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62272" y="2641210"/>
              <a:ext cx="813816" cy="813816"/>
            </a:xfrm>
            <a:prstGeom prst="rect">
              <a:avLst/>
            </a:prstGeom>
            <a:ln>
              <a:solidFill>
                <a:srgbClr val="0070C0"/>
              </a:solidFill>
            </a:ln>
          </p:spPr>
        </p:pic>
        <p:pic>
          <p:nvPicPr>
            <p:cNvPr id="55" name="Picture 54" descr="A black line on a white background&#10;&#10;AI-generated content may be incorrect.">
              <a:extLst>
                <a:ext uri="{FF2B5EF4-FFF2-40B4-BE49-F238E27FC236}">
                  <a16:creationId xmlns:a16="http://schemas.microsoft.com/office/drawing/2014/main" id="{12EF17A2-A939-AD71-1F4B-FD77A130E6C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479902" y="2642567"/>
              <a:ext cx="813816" cy="813816"/>
            </a:xfrm>
            <a:prstGeom prst="rect">
              <a:avLst/>
            </a:prstGeom>
            <a:ln>
              <a:solidFill>
                <a:srgbClr val="0070C0"/>
              </a:solidFill>
            </a:ln>
          </p:spPr>
        </p:pic>
        <p:pic>
          <p:nvPicPr>
            <p:cNvPr id="56" name="Picture 55" descr="A black and white image of a black line&#10;&#10;AI-generated content may be incorrect.">
              <a:extLst>
                <a:ext uri="{FF2B5EF4-FFF2-40B4-BE49-F238E27FC236}">
                  <a16:creationId xmlns:a16="http://schemas.microsoft.com/office/drawing/2014/main" id="{0151DC47-E2E1-7698-4F4C-8FED80AC907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462272" y="1616957"/>
              <a:ext cx="813816" cy="813816"/>
            </a:xfrm>
            <a:prstGeom prst="rect">
              <a:avLst/>
            </a:prstGeom>
            <a:ln>
              <a:solidFill>
                <a:srgbClr val="0070C0"/>
              </a:solidFill>
            </a:ln>
          </p:spPr>
        </p:pic>
        <p:pic>
          <p:nvPicPr>
            <p:cNvPr id="57" name="Picture 56" descr="A black and white image of a black line&#10;&#10;AI-generated content may be incorrect.">
              <a:extLst>
                <a:ext uri="{FF2B5EF4-FFF2-40B4-BE49-F238E27FC236}">
                  <a16:creationId xmlns:a16="http://schemas.microsoft.com/office/drawing/2014/main" id="{527FE288-C2ED-0399-0FFA-61B054940BE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468222" y="601973"/>
              <a:ext cx="813816" cy="813816"/>
            </a:xfrm>
            <a:prstGeom prst="rect">
              <a:avLst/>
            </a:prstGeom>
            <a:ln>
              <a:solidFill>
                <a:srgbClr val="0070C0"/>
              </a:solidFill>
            </a:ln>
          </p:spPr>
        </p:pic>
        <p:pic>
          <p:nvPicPr>
            <p:cNvPr id="58" name="Picture 57" descr="A black line with a white background&#10;&#10;AI-generated content may be incorrect.">
              <a:extLst>
                <a:ext uri="{FF2B5EF4-FFF2-40B4-BE49-F238E27FC236}">
                  <a16:creationId xmlns:a16="http://schemas.microsoft.com/office/drawing/2014/main" id="{67BDD667-5EB9-AFBB-E6CD-5F8CCD9C45F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474062" y="3665213"/>
              <a:ext cx="813816" cy="813816"/>
            </a:xfrm>
            <a:prstGeom prst="rect">
              <a:avLst/>
            </a:prstGeom>
            <a:ln>
              <a:solidFill>
                <a:srgbClr val="0070C0"/>
              </a:solidFill>
            </a:ln>
          </p:spPr>
        </p:pic>
        <p:sp>
          <p:nvSpPr>
            <p:cNvPr id="59" name="TextBox 58">
              <a:extLst>
                <a:ext uri="{FF2B5EF4-FFF2-40B4-BE49-F238E27FC236}">
                  <a16:creationId xmlns:a16="http://schemas.microsoft.com/office/drawing/2014/main" id="{C3D7FDD2-DAE8-6E8C-49AE-742175E996E3}"/>
                </a:ext>
              </a:extLst>
            </p:cNvPr>
            <p:cNvSpPr txBox="1"/>
            <p:nvPr/>
          </p:nvSpPr>
          <p:spPr>
            <a:xfrm>
              <a:off x="11546043" y="1389615"/>
              <a:ext cx="1268281"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30, 5, 6, 0.4</a:t>
              </a:r>
            </a:p>
          </p:txBody>
        </p:sp>
        <p:sp>
          <p:nvSpPr>
            <p:cNvPr id="60" name="TextBox 59">
              <a:extLst>
                <a:ext uri="{FF2B5EF4-FFF2-40B4-BE49-F238E27FC236}">
                  <a16:creationId xmlns:a16="http://schemas.microsoft.com/office/drawing/2014/main" id="{7B86EF63-2D25-F734-A5C1-3473F25F2F71}"/>
                </a:ext>
              </a:extLst>
            </p:cNvPr>
            <p:cNvSpPr txBox="1"/>
            <p:nvPr/>
          </p:nvSpPr>
          <p:spPr>
            <a:xfrm>
              <a:off x="8951409" y="219386"/>
              <a:ext cx="3248005" cy="307777"/>
            </a:xfrm>
            <a:prstGeom prst="rect">
              <a:avLst/>
            </a:prstGeom>
            <a:noFill/>
          </p:spPr>
          <p:txBody>
            <a:bodyPr wrap="none" rtlCol="0">
              <a:spAutoFit/>
            </a:bodyPr>
            <a:lstStyle/>
            <a:p>
              <a:r>
                <a:rPr lang="en-US" sz="1400" b="1">
                  <a:latin typeface="Arial" panose="020B0604020202020204" pitchFamily="34" charset="0"/>
                  <a:cs typeface="Arial" panose="020B0604020202020204" pitchFamily="34" charset="0"/>
                </a:rPr>
                <a:t>AJP-cGAN Generated Morphologies</a:t>
              </a:r>
            </a:p>
          </p:txBody>
        </p:sp>
        <p:pic>
          <p:nvPicPr>
            <p:cNvPr id="61" name="Picture 60" descr="A black line on a white background&#10;&#10;AI-generated content may be incorrect.">
              <a:extLst>
                <a:ext uri="{FF2B5EF4-FFF2-40B4-BE49-F238E27FC236}">
                  <a16:creationId xmlns:a16="http://schemas.microsoft.com/office/drawing/2014/main" id="{AE5068D9-785C-2EAF-4A20-674CCD6351F9}"/>
                </a:ext>
              </a:extLst>
            </p:cNvPr>
            <p:cNvPicPr>
              <a:picLocks noChangeAspect="1"/>
            </p:cNvPicPr>
            <p:nvPr/>
          </p:nvPicPr>
          <p:blipFill>
            <a:blip r:embed="rId21"/>
            <a:stretch>
              <a:fillRect/>
            </a:stretch>
          </p:blipFill>
          <p:spPr>
            <a:xfrm>
              <a:off x="8665253" y="603231"/>
              <a:ext cx="813816" cy="813816"/>
            </a:xfrm>
            <a:prstGeom prst="rect">
              <a:avLst/>
            </a:prstGeom>
            <a:ln>
              <a:solidFill>
                <a:srgbClr val="FF0000"/>
              </a:solidFill>
            </a:ln>
          </p:spPr>
        </p:pic>
        <p:pic>
          <p:nvPicPr>
            <p:cNvPr id="62" name="Picture 61" descr="A black and white image of a line&#10;&#10;AI-generated content may be incorrect.">
              <a:extLst>
                <a:ext uri="{FF2B5EF4-FFF2-40B4-BE49-F238E27FC236}">
                  <a16:creationId xmlns:a16="http://schemas.microsoft.com/office/drawing/2014/main" id="{487C628C-064A-2A53-E622-E4ED448BF54C}"/>
                </a:ext>
              </a:extLst>
            </p:cNvPr>
            <p:cNvPicPr>
              <a:picLocks noChangeAspect="1"/>
            </p:cNvPicPr>
            <p:nvPr/>
          </p:nvPicPr>
          <p:blipFill>
            <a:blip r:embed="rId22">
              <a:biLevel thresh="75000"/>
            </a:blip>
            <a:stretch>
              <a:fillRect/>
            </a:stretch>
          </p:blipFill>
          <p:spPr>
            <a:xfrm>
              <a:off x="11773276" y="603231"/>
              <a:ext cx="813816" cy="813816"/>
            </a:xfrm>
            <a:prstGeom prst="rect">
              <a:avLst/>
            </a:prstGeom>
            <a:ln>
              <a:solidFill>
                <a:srgbClr val="FF0000"/>
              </a:solidFill>
            </a:ln>
          </p:spPr>
        </p:pic>
        <p:pic>
          <p:nvPicPr>
            <p:cNvPr id="63" name="Picture 62" descr="A black line on a white background&#10;&#10;AI-generated content may be incorrect.">
              <a:extLst>
                <a:ext uri="{FF2B5EF4-FFF2-40B4-BE49-F238E27FC236}">
                  <a16:creationId xmlns:a16="http://schemas.microsoft.com/office/drawing/2014/main" id="{8F93FB3D-AC48-1CE5-E597-FDE0ACF4F529}"/>
                </a:ext>
              </a:extLst>
            </p:cNvPr>
            <p:cNvPicPr>
              <a:picLocks noChangeAspect="1"/>
            </p:cNvPicPr>
            <p:nvPr/>
          </p:nvPicPr>
          <p:blipFill>
            <a:blip r:embed="rId23"/>
            <a:stretch>
              <a:fillRect/>
            </a:stretch>
          </p:blipFill>
          <p:spPr>
            <a:xfrm>
              <a:off x="9765902" y="1618215"/>
              <a:ext cx="813816" cy="813816"/>
            </a:xfrm>
            <a:prstGeom prst="rect">
              <a:avLst/>
            </a:prstGeom>
            <a:ln>
              <a:solidFill>
                <a:srgbClr val="FF0000"/>
              </a:solidFill>
            </a:ln>
          </p:spPr>
        </p:pic>
        <p:pic>
          <p:nvPicPr>
            <p:cNvPr id="64" name="Picture 63" descr="A black line on a white background&#10;&#10;AI-generated content may be incorrect.">
              <a:extLst>
                <a:ext uri="{FF2B5EF4-FFF2-40B4-BE49-F238E27FC236}">
                  <a16:creationId xmlns:a16="http://schemas.microsoft.com/office/drawing/2014/main" id="{A3E229B0-E8B9-BC95-CF38-175FA78D8F42}"/>
                </a:ext>
              </a:extLst>
            </p:cNvPr>
            <p:cNvPicPr>
              <a:picLocks noChangeAspect="1"/>
            </p:cNvPicPr>
            <p:nvPr/>
          </p:nvPicPr>
          <p:blipFill>
            <a:blip r:embed="rId24"/>
            <a:stretch>
              <a:fillRect/>
            </a:stretch>
          </p:blipFill>
          <p:spPr>
            <a:xfrm>
              <a:off x="10771742" y="1618215"/>
              <a:ext cx="813816" cy="813816"/>
            </a:xfrm>
            <a:prstGeom prst="rect">
              <a:avLst/>
            </a:prstGeom>
            <a:ln>
              <a:solidFill>
                <a:srgbClr val="FF0000"/>
              </a:solidFill>
            </a:ln>
          </p:spPr>
        </p:pic>
        <p:pic>
          <p:nvPicPr>
            <p:cNvPr id="65" name="Picture 64" descr="A black and white image of a line&#10;&#10;AI-generated content may be incorrect.">
              <a:extLst>
                <a:ext uri="{FF2B5EF4-FFF2-40B4-BE49-F238E27FC236}">
                  <a16:creationId xmlns:a16="http://schemas.microsoft.com/office/drawing/2014/main" id="{6D334906-9C22-88C2-98EE-07B103BF4811}"/>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771742" y="2642343"/>
              <a:ext cx="813816" cy="813816"/>
            </a:xfrm>
            <a:prstGeom prst="rect">
              <a:avLst/>
            </a:prstGeom>
            <a:ln>
              <a:solidFill>
                <a:srgbClr val="FF0000"/>
              </a:solidFill>
            </a:ln>
          </p:spPr>
        </p:pic>
        <p:pic>
          <p:nvPicPr>
            <p:cNvPr id="66" name="Picture 65" descr="A black splattered paint on a white background&#10;&#10;AI-generated content may be incorrect.">
              <a:extLst>
                <a:ext uri="{FF2B5EF4-FFF2-40B4-BE49-F238E27FC236}">
                  <a16:creationId xmlns:a16="http://schemas.microsoft.com/office/drawing/2014/main" id="{42FA5F1B-BFC2-1E85-9512-27F08A60BC35}"/>
                </a:ext>
              </a:extLst>
            </p:cNvPr>
            <p:cNvPicPr>
              <a:picLocks/>
            </p:cNvPicPr>
            <p:nvPr/>
          </p:nvPicPr>
          <p:blipFill>
            <a:blip r:embed="rId26" cstate="print">
              <a:extLst>
                <a:ext uri="{28A0092B-C50C-407E-A947-70E740481C1C}">
                  <a14:useLocalDpi xmlns:a14="http://schemas.microsoft.com/office/drawing/2010/main" val="0"/>
                </a:ext>
              </a:extLst>
            </a:blip>
            <a:srcRect l="-6544" r="-7735"/>
            <a:stretch/>
          </p:blipFill>
          <p:spPr>
            <a:xfrm>
              <a:off x="9761596" y="603231"/>
              <a:ext cx="813816" cy="813816"/>
            </a:xfrm>
            <a:prstGeom prst="rect">
              <a:avLst/>
            </a:prstGeom>
            <a:ln>
              <a:solidFill>
                <a:srgbClr val="FF0000"/>
              </a:solidFill>
            </a:ln>
          </p:spPr>
        </p:pic>
        <p:pic>
          <p:nvPicPr>
            <p:cNvPr id="67" name="Picture 66" descr="A black line on a white background&#10;&#10;AI-generated content may be incorrect.">
              <a:extLst>
                <a:ext uri="{FF2B5EF4-FFF2-40B4-BE49-F238E27FC236}">
                  <a16:creationId xmlns:a16="http://schemas.microsoft.com/office/drawing/2014/main" id="{6E2391BC-8B27-D4DC-23D1-30E94D51CAE3}"/>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767436" y="603231"/>
              <a:ext cx="813816" cy="813816"/>
            </a:xfrm>
            <a:prstGeom prst="rect">
              <a:avLst/>
            </a:prstGeom>
            <a:ln>
              <a:solidFill>
                <a:srgbClr val="FF0000"/>
              </a:solidFill>
            </a:ln>
          </p:spPr>
        </p:pic>
        <p:pic>
          <p:nvPicPr>
            <p:cNvPr id="68" name="Picture 67" descr="A black line on a white background&#10;&#10;AI-generated content may be incorrect.">
              <a:extLst>
                <a:ext uri="{FF2B5EF4-FFF2-40B4-BE49-F238E27FC236}">
                  <a16:creationId xmlns:a16="http://schemas.microsoft.com/office/drawing/2014/main" id="{DC335FDB-BD59-8FFA-FF7F-2A6C1563E54A}"/>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rot="10800000">
              <a:off x="8663597" y="1618215"/>
              <a:ext cx="813816" cy="813816"/>
            </a:xfrm>
            <a:prstGeom prst="rect">
              <a:avLst/>
            </a:prstGeom>
            <a:ln>
              <a:solidFill>
                <a:srgbClr val="FF0000"/>
              </a:solidFill>
            </a:ln>
          </p:spPr>
        </p:pic>
        <p:pic>
          <p:nvPicPr>
            <p:cNvPr id="69" name="Picture 68" descr="A black spray paint on a white background&#10;&#10;AI-generated content may be incorrect.">
              <a:extLst>
                <a:ext uri="{FF2B5EF4-FFF2-40B4-BE49-F238E27FC236}">
                  <a16:creationId xmlns:a16="http://schemas.microsoft.com/office/drawing/2014/main" id="{9361C6D5-77EC-F94F-E605-DBE8FF095B1F}"/>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10800000">
              <a:off x="11777582" y="1618215"/>
              <a:ext cx="813816" cy="813816"/>
            </a:xfrm>
            <a:prstGeom prst="rect">
              <a:avLst/>
            </a:prstGeom>
            <a:ln>
              <a:solidFill>
                <a:srgbClr val="FF0000"/>
              </a:solidFill>
            </a:ln>
          </p:spPr>
        </p:pic>
        <p:pic>
          <p:nvPicPr>
            <p:cNvPr id="70" name="Picture 69" descr="A black splattered paint on a white background&#10;&#10;AI-generated content may be incorrect.">
              <a:extLst>
                <a:ext uri="{FF2B5EF4-FFF2-40B4-BE49-F238E27FC236}">
                  <a16:creationId xmlns:a16="http://schemas.microsoft.com/office/drawing/2014/main" id="{F2881E9B-E0E9-75BC-2A07-7313288C1F4F}"/>
                </a:ext>
              </a:extLst>
            </p:cNvPr>
            <p:cNvPicPr>
              <a:picLocks/>
            </p:cNvPicPr>
            <p:nvPr/>
          </p:nvPicPr>
          <p:blipFill>
            <a:blip r:embed="rId30" cstate="print">
              <a:biLevel thresh="75000"/>
              <a:extLst>
                <a:ext uri="{28A0092B-C50C-407E-A947-70E740481C1C}">
                  <a14:useLocalDpi xmlns:a14="http://schemas.microsoft.com/office/drawing/2010/main" val="0"/>
                </a:ext>
              </a:extLst>
            </a:blip>
            <a:srcRect l="-3761" r="-4770"/>
            <a:stretch/>
          </p:blipFill>
          <p:spPr>
            <a:xfrm>
              <a:off x="10771742" y="3684759"/>
              <a:ext cx="813816" cy="813816"/>
            </a:xfrm>
            <a:prstGeom prst="rect">
              <a:avLst/>
            </a:prstGeom>
            <a:ln>
              <a:solidFill>
                <a:srgbClr val="FF0000"/>
              </a:solidFill>
            </a:ln>
          </p:spPr>
        </p:pic>
        <p:pic>
          <p:nvPicPr>
            <p:cNvPr id="71" name="Picture 70" descr="A black and white image of a line&#10;&#10;AI-generated content may be incorrect.">
              <a:extLst>
                <a:ext uri="{FF2B5EF4-FFF2-40B4-BE49-F238E27FC236}">
                  <a16:creationId xmlns:a16="http://schemas.microsoft.com/office/drawing/2014/main" id="{A89265A2-6BB7-250E-5AA5-C352074BAEE1}"/>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765902" y="3684759"/>
              <a:ext cx="813816" cy="813816"/>
            </a:xfrm>
            <a:prstGeom prst="rect">
              <a:avLst/>
            </a:prstGeom>
            <a:ln>
              <a:solidFill>
                <a:srgbClr val="FF0000"/>
              </a:solidFill>
            </a:ln>
          </p:spPr>
        </p:pic>
        <p:pic>
          <p:nvPicPr>
            <p:cNvPr id="72" name="Picture 71" descr="A black line on a white background&#10;&#10;AI-generated content may be incorrect.">
              <a:extLst>
                <a:ext uri="{FF2B5EF4-FFF2-40B4-BE49-F238E27FC236}">
                  <a16:creationId xmlns:a16="http://schemas.microsoft.com/office/drawing/2014/main" id="{6BFF3033-C8DD-1CF8-01E9-B63FE4AE06AC}"/>
                </a:ext>
              </a:extLst>
            </p:cNvPr>
            <p:cNvPicPr>
              <a:picLocks/>
            </p:cNvPicPr>
            <p:nvPr/>
          </p:nvPicPr>
          <p:blipFill>
            <a:blip r:embed="rId32" cstate="print">
              <a:biLevel thresh="75000"/>
              <a:extLst>
                <a:ext uri="{BEBA8EAE-BF5A-486C-A8C5-ECC9F3942E4B}">
                  <a14:imgProps xmlns:a14="http://schemas.microsoft.com/office/drawing/2010/main">
                    <a14:imgLayer r:embed="rId33">
                      <a14:imgEffect>
                        <a14:backgroundRemoval t="0" b="96875" l="3516" r="98047">
                          <a14:foregroundMark x1="50781" y1="22852" x2="48047" y2="0"/>
                          <a14:foregroundMark x1="47266" y1="87500" x2="47266" y2="91797"/>
                          <a14:foregroundMark x1="53320" y1="94531" x2="53320" y2="97070"/>
                          <a14:foregroundMark x1="89258" y1="35938" x2="96289" y2="41992"/>
                          <a14:foregroundMark x1="91016" y1="37695" x2="88281" y2="41211"/>
                          <a14:foregroundMark x1="69141" y1="45508" x2="69141" y2="45508"/>
                          <a14:foregroundMark x1="70898" y1="47266" x2="69922" y2="47266"/>
                          <a14:foregroundMark x1="76172" y1="71680" x2="85742" y2="67383"/>
                          <a14:foregroundMark x1="80469" y1="50781" x2="81445" y2="53320"/>
                          <a14:foregroundMark x1="84766" y1="46484" x2="89258" y2="46484"/>
                          <a14:foregroundMark x1="86133" y1="45898" x2="86133" y2="44922"/>
                          <a14:foregroundMark x1="86133" y1="45508" x2="88477" y2="45508"/>
                          <a14:foregroundMark x1="86328" y1="47266" x2="87695" y2="48828"/>
                          <a14:foregroundMark x1="93945" y1="48047" x2="92773" y2="48047"/>
                          <a14:foregroundMark x1="90234" y1="36133" x2="72461" y2="72852"/>
                          <a14:foregroundMark x1="72461" y1="72852" x2="92383" y2="38086"/>
                          <a14:foregroundMark x1="92383" y1="38086" x2="92383" y2="38086"/>
                          <a14:foregroundMark x1="70508" y1="1758" x2="61523" y2="97852"/>
                          <a14:foregroundMark x1="61523" y1="97852" x2="98047" y2="11133"/>
                          <a14:foregroundMark x1="98047" y1="11133" x2="71680" y2="586"/>
                          <a14:foregroundMark x1="5664" y1="74023" x2="9180" y2="80859"/>
                          <a14:foregroundMark x1="8789" y1="50781" x2="16211" y2="48242"/>
                          <a14:foregroundMark x1="25391" y1="30664" x2="29297" y2="43359"/>
                          <a14:foregroundMark x1="26758" y1="74023" x2="28125" y2="83594"/>
                          <a14:foregroundMark x1="12695" y1="69531" x2="21875" y2="64844"/>
                          <a14:foregroundMark x1="3516" y1="28516" x2="11914" y2="28125"/>
                        </a14:backgroundRemoval>
                      </a14:imgEffect>
                    </a14:imgLayer>
                  </a14:imgProps>
                </a:ext>
                <a:ext uri="{28A0092B-C50C-407E-A947-70E740481C1C}">
                  <a14:useLocalDpi xmlns:a14="http://schemas.microsoft.com/office/drawing/2010/main" val="0"/>
                </a:ext>
              </a:extLst>
            </a:blip>
            <a:srcRect l="-4286" r="-2448"/>
            <a:stretch/>
          </p:blipFill>
          <p:spPr>
            <a:xfrm>
              <a:off x="11777582" y="3684759"/>
              <a:ext cx="813816" cy="813816"/>
            </a:xfrm>
            <a:prstGeom prst="rect">
              <a:avLst/>
            </a:prstGeom>
            <a:ln>
              <a:solidFill>
                <a:srgbClr val="FF0000"/>
              </a:solidFill>
            </a:ln>
          </p:spPr>
        </p:pic>
        <p:pic>
          <p:nvPicPr>
            <p:cNvPr id="73" name="Picture 72" descr="A black line on a white background&#10;&#10;AI-generated content may be incorrect.">
              <a:extLst>
                <a:ext uri="{FF2B5EF4-FFF2-40B4-BE49-F238E27FC236}">
                  <a16:creationId xmlns:a16="http://schemas.microsoft.com/office/drawing/2014/main" id="{BE72EA98-2364-A4F6-FA7B-522A3D12D293}"/>
                </a:ext>
              </a:extLst>
            </p:cNvPr>
            <p:cNvPicPr>
              <a:picLocks/>
            </p:cNvPicPr>
            <p:nvPr/>
          </p:nvPicPr>
          <p:blipFill>
            <a:blip r:embed="rId34" cstate="print">
              <a:biLevel thresh="75000"/>
              <a:extLst>
                <a:ext uri="{28A0092B-C50C-407E-A947-70E740481C1C}">
                  <a14:useLocalDpi xmlns:a14="http://schemas.microsoft.com/office/drawing/2010/main" val="0"/>
                </a:ext>
              </a:extLst>
            </a:blip>
            <a:srcRect l="-6641" r="-4305"/>
            <a:stretch/>
          </p:blipFill>
          <p:spPr>
            <a:xfrm rot="10800000">
              <a:off x="11777582" y="2642343"/>
              <a:ext cx="813816" cy="813816"/>
            </a:xfrm>
            <a:prstGeom prst="rect">
              <a:avLst/>
            </a:prstGeom>
            <a:ln>
              <a:solidFill>
                <a:srgbClr val="FF0000"/>
              </a:solidFill>
            </a:ln>
          </p:spPr>
        </p:pic>
        <p:pic>
          <p:nvPicPr>
            <p:cNvPr id="74" name="Picture 73" descr="A black line on a white background&#10;&#10;AI-generated content may be incorrect.">
              <a:extLst>
                <a:ext uri="{FF2B5EF4-FFF2-40B4-BE49-F238E27FC236}">
                  <a16:creationId xmlns:a16="http://schemas.microsoft.com/office/drawing/2014/main" id="{D7BA1831-978E-080F-31A4-54355EB20DD1}"/>
                </a:ext>
              </a:extLst>
            </p:cNvPr>
            <p:cNvPicPr>
              <a:picLocks noChangeAspect="1"/>
            </p:cNvPicPr>
            <p:nvPr/>
          </p:nvPicPr>
          <p:blipFill>
            <a:blip r:embed="rId35" cstate="print">
              <a:biLevel thresh="75000"/>
              <a:extLst>
                <a:ext uri="{28A0092B-C50C-407E-A947-70E740481C1C}">
                  <a14:useLocalDpi xmlns:a14="http://schemas.microsoft.com/office/drawing/2010/main" val="0"/>
                </a:ext>
              </a:extLst>
            </a:blip>
            <a:stretch>
              <a:fillRect/>
            </a:stretch>
          </p:blipFill>
          <p:spPr>
            <a:xfrm>
              <a:off x="8663597" y="2642343"/>
              <a:ext cx="813816" cy="813816"/>
            </a:xfrm>
            <a:prstGeom prst="rect">
              <a:avLst/>
            </a:prstGeom>
            <a:ln>
              <a:solidFill>
                <a:srgbClr val="FF0000"/>
              </a:solidFill>
            </a:ln>
          </p:spPr>
        </p:pic>
        <p:pic>
          <p:nvPicPr>
            <p:cNvPr id="75" name="Picture 74" descr="A black line on a white background&#10;&#10;AI-generated content may be incorrect.">
              <a:extLst>
                <a:ext uri="{FF2B5EF4-FFF2-40B4-BE49-F238E27FC236}">
                  <a16:creationId xmlns:a16="http://schemas.microsoft.com/office/drawing/2014/main" id="{6DB48FA6-CA37-9C1D-D997-510561BE6F76}"/>
                </a:ext>
              </a:extLst>
            </p:cNvPr>
            <p:cNvPicPr>
              <a:picLocks noChangeAspect="1"/>
            </p:cNvPicPr>
            <p:nvPr/>
          </p:nvPicPr>
          <p:blipFill>
            <a:blip r:embed="rId36" cstate="print">
              <a:biLevel thresh="75000"/>
              <a:extLst>
                <a:ext uri="{28A0092B-C50C-407E-A947-70E740481C1C}">
                  <a14:useLocalDpi xmlns:a14="http://schemas.microsoft.com/office/drawing/2010/main" val="0"/>
                </a:ext>
              </a:extLst>
            </a:blip>
            <a:stretch>
              <a:fillRect/>
            </a:stretch>
          </p:blipFill>
          <p:spPr>
            <a:xfrm rot="10800000">
              <a:off x="9765902" y="2642343"/>
              <a:ext cx="813816" cy="813816"/>
            </a:xfrm>
            <a:prstGeom prst="rect">
              <a:avLst/>
            </a:prstGeom>
            <a:ln>
              <a:solidFill>
                <a:srgbClr val="FF0000"/>
              </a:solidFill>
            </a:ln>
          </p:spPr>
        </p:pic>
        <p:pic>
          <p:nvPicPr>
            <p:cNvPr id="76" name="Picture 75" descr="A black and white image of a line&#10;&#10;AI-generated content may be incorrect.">
              <a:extLst>
                <a:ext uri="{FF2B5EF4-FFF2-40B4-BE49-F238E27FC236}">
                  <a16:creationId xmlns:a16="http://schemas.microsoft.com/office/drawing/2014/main" id="{1652A6A8-82C3-8855-8A2A-7F4F5BDF41AE}"/>
                </a:ext>
              </a:extLst>
            </p:cNvPr>
            <p:cNvPicPr>
              <a:picLocks noChangeAspect="1"/>
            </p:cNvPicPr>
            <p:nvPr/>
          </p:nvPicPr>
          <p:blipFill>
            <a:blip r:embed="rId37" cstate="print">
              <a:biLevel thresh="75000"/>
              <a:extLst>
                <a:ext uri="{BEBA8EAE-BF5A-486C-A8C5-ECC9F3942E4B}">
                  <a14:imgProps xmlns:a14="http://schemas.microsoft.com/office/drawing/2010/main">
                    <a14:imgLayer r:embed="rId38">
                      <a14:imgEffect>
                        <a14:colorTemperature colorTemp="112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8663597" y="3684759"/>
              <a:ext cx="813816" cy="813816"/>
            </a:xfrm>
            <a:prstGeom prst="rect">
              <a:avLst/>
            </a:prstGeom>
            <a:ln>
              <a:solidFill>
                <a:srgbClr val="FF0000"/>
              </a:solidFill>
            </a:ln>
          </p:spPr>
        </p:pic>
        <p:sp>
          <p:nvSpPr>
            <p:cNvPr id="77" name="TextBox 76">
              <a:extLst>
                <a:ext uri="{FF2B5EF4-FFF2-40B4-BE49-F238E27FC236}">
                  <a16:creationId xmlns:a16="http://schemas.microsoft.com/office/drawing/2014/main" id="{8266A227-CDBE-E46B-03CE-B9E22948741F}"/>
                </a:ext>
              </a:extLst>
            </p:cNvPr>
            <p:cNvSpPr txBox="1"/>
            <p:nvPr/>
          </p:nvSpPr>
          <p:spPr>
            <a:xfrm>
              <a:off x="8482241" y="1391411"/>
              <a:ext cx="1176528"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23.5, 3, 9, 1</a:t>
              </a:r>
            </a:p>
          </p:txBody>
        </p:sp>
        <p:sp>
          <p:nvSpPr>
            <p:cNvPr id="78" name="TextBox 77">
              <a:extLst>
                <a:ext uri="{FF2B5EF4-FFF2-40B4-BE49-F238E27FC236}">
                  <a16:creationId xmlns:a16="http://schemas.microsoft.com/office/drawing/2014/main" id="{947B17A6-8043-7FBF-67A1-AC108E5A3158}"/>
                </a:ext>
              </a:extLst>
            </p:cNvPr>
            <p:cNvSpPr txBox="1"/>
            <p:nvPr/>
          </p:nvSpPr>
          <p:spPr>
            <a:xfrm>
              <a:off x="8446347" y="2404599"/>
              <a:ext cx="1263882"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36.5, 6, 9, 0.6</a:t>
              </a:r>
            </a:p>
          </p:txBody>
        </p:sp>
        <p:sp>
          <p:nvSpPr>
            <p:cNvPr id="79" name="TextBox 78">
              <a:extLst>
                <a:ext uri="{FF2B5EF4-FFF2-40B4-BE49-F238E27FC236}">
                  <a16:creationId xmlns:a16="http://schemas.microsoft.com/office/drawing/2014/main" id="{F38B7500-CEC6-27F6-FBC4-084F0896EFCA}"/>
                </a:ext>
              </a:extLst>
            </p:cNvPr>
            <p:cNvSpPr txBox="1"/>
            <p:nvPr/>
          </p:nvSpPr>
          <p:spPr>
            <a:xfrm>
              <a:off x="8451940" y="3437871"/>
              <a:ext cx="1250488"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36.5, 8, 6, 0.2</a:t>
              </a:r>
            </a:p>
          </p:txBody>
        </p:sp>
        <p:sp>
          <p:nvSpPr>
            <p:cNvPr id="80" name="TextBox 79">
              <a:extLst>
                <a:ext uri="{FF2B5EF4-FFF2-40B4-BE49-F238E27FC236}">
                  <a16:creationId xmlns:a16="http://schemas.microsoft.com/office/drawing/2014/main" id="{D615AA92-ACAA-3121-FA68-E569D70D3D81}"/>
                </a:ext>
              </a:extLst>
            </p:cNvPr>
            <p:cNvSpPr txBox="1"/>
            <p:nvPr/>
          </p:nvSpPr>
          <p:spPr>
            <a:xfrm>
              <a:off x="8435916" y="4461999"/>
              <a:ext cx="1250488"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30, 13, 9, 0.6</a:t>
              </a:r>
            </a:p>
          </p:txBody>
        </p:sp>
        <p:sp>
          <p:nvSpPr>
            <p:cNvPr id="81" name="TextBox 80">
              <a:extLst>
                <a:ext uri="{FF2B5EF4-FFF2-40B4-BE49-F238E27FC236}">
                  <a16:creationId xmlns:a16="http://schemas.microsoft.com/office/drawing/2014/main" id="{A59181E9-A4F5-6169-8720-3D185E407A2B}"/>
                </a:ext>
              </a:extLst>
            </p:cNvPr>
            <p:cNvSpPr txBox="1"/>
            <p:nvPr/>
          </p:nvSpPr>
          <p:spPr>
            <a:xfrm>
              <a:off x="9485807" y="1389615"/>
              <a:ext cx="1340319"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36.5, 13, 9, 0.8</a:t>
              </a:r>
            </a:p>
          </p:txBody>
        </p:sp>
        <p:sp>
          <p:nvSpPr>
            <p:cNvPr id="82" name="TextBox 81">
              <a:extLst>
                <a:ext uri="{FF2B5EF4-FFF2-40B4-BE49-F238E27FC236}">
                  <a16:creationId xmlns:a16="http://schemas.microsoft.com/office/drawing/2014/main" id="{870E899C-E870-314A-1C33-F70C7EEF8145}"/>
                </a:ext>
              </a:extLst>
            </p:cNvPr>
            <p:cNvSpPr txBox="1"/>
            <p:nvPr/>
          </p:nvSpPr>
          <p:spPr>
            <a:xfrm>
              <a:off x="9510170" y="4461999"/>
              <a:ext cx="1319893"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23.5, 11, 12, 0.8</a:t>
              </a:r>
            </a:p>
          </p:txBody>
        </p:sp>
        <p:sp>
          <p:nvSpPr>
            <p:cNvPr id="83" name="TextBox 82">
              <a:extLst>
                <a:ext uri="{FF2B5EF4-FFF2-40B4-BE49-F238E27FC236}">
                  <a16:creationId xmlns:a16="http://schemas.microsoft.com/office/drawing/2014/main" id="{CF10F38C-E7FC-F55E-C4FF-4895EFDF1F99}"/>
                </a:ext>
              </a:extLst>
            </p:cNvPr>
            <p:cNvSpPr txBox="1"/>
            <p:nvPr/>
          </p:nvSpPr>
          <p:spPr>
            <a:xfrm>
              <a:off x="9559413" y="2404599"/>
              <a:ext cx="1249872"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30, 2, 6, 0.4</a:t>
              </a:r>
            </a:p>
          </p:txBody>
        </p:sp>
        <p:sp>
          <p:nvSpPr>
            <p:cNvPr id="84" name="TextBox 83">
              <a:extLst>
                <a:ext uri="{FF2B5EF4-FFF2-40B4-BE49-F238E27FC236}">
                  <a16:creationId xmlns:a16="http://schemas.microsoft.com/office/drawing/2014/main" id="{1F89BECD-37CF-AA2B-7224-590F0210A527}"/>
                </a:ext>
              </a:extLst>
            </p:cNvPr>
            <p:cNvSpPr txBox="1"/>
            <p:nvPr/>
          </p:nvSpPr>
          <p:spPr>
            <a:xfrm>
              <a:off x="9540396" y="3437871"/>
              <a:ext cx="1329227"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30, 2, 12, 1</a:t>
              </a:r>
            </a:p>
          </p:txBody>
        </p:sp>
        <p:sp>
          <p:nvSpPr>
            <p:cNvPr id="85" name="TextBox 84">
              <a:extLst>
                <a:ext uri="{FF2B5EF4-FFF2-40B4-BE49-F238E27FC236}">
                  <a16:creationId xmlns:a16="http://schemas.microsoft.com/office/drawing/2014/main" id="{3559F0DC-C897-B5E2-9CDB-5756DDA94178}"/>
                </a:ext>
              </a:extLst>
            </p:cNvPr>
            <p:cNvSpPr txBox="1"/>
            <p:nvPr/>
          </p:nvSpPr>
          <p:spPr>
            <a:xfrm>
              <a:off x="11530515" y="4461999"/>
              <a:ext cx="1319894"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23.5, 15, 9, 0.2</a:t>
              </a:r>
            </a:p>
          </p:txBody>
        </p:sp>
        <p:sp>
          <p:nvSpPr>
            <p:cNvPr id="86" name="TextBox 85">
              <a:extLst>
                <a:ext uri="{FF2B5EF4-FFF2-40B4-BE49-F238E27FC236}">
                  <a16:creationId xmlns:a16="http://schemas.microsoft.com/office/drawing/2014/main" id="{7A88E43F-3B1F-45F8-E6F7-5F4940AB52E6}"/>
                </a:ext>
              </a:extLst>
            </p:cNvPr>
            <p:cNvSpPr txBox="1"/>
            <p:nvPr/>
          </p:nvSpPr>
          <p:spPr>
            <a:xfrm>
              <a:off x="10565069" y="2404599"/>
              <a:ext cx="1249872"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23.5, 3, 6, 0.2</a:t>
              </a:r>
            </a:p>
          </p:txBody>
        </p:sp>
        <p:sp>
          <p:nvSpPr>
            <p:cNvPr id="87" name="TextBox 86">
              <a:extLst>
                <a:ext uri="{FF2B5EF4-FFF2-40B4-BE49-F238E27FC236}">
                  <a16:creationId xmlns:a16="http://schemas.microsoft.com/office/drawing/2014/main" id="{465BACA8-A412-8430-8104-A3E89111FDBD}"/>
                </a:ext>
              </a:extLst>
            </p:cNvPr>
            <p:cNvSpPr txBox="1"/>
            <p:nvPr/>
          </p:nvSpPr>
          <p:spPr>
            <a:xfrm>
              <a:off x="10510966" y="1389615"/>
              <a:ext cx="1326756"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23.5, 4, 12, 0.6</a:t>
              </a:r>
            </a:p>
          </p:txBody>
        </p:sp>
        <p:sp>
          <p:nvSpPr>
            <p:cNvPr id="88" name="TextBox 87">
              <a:extLst>
                <a:ext uri="{FF2B5EF4-FFF2-40B4-BE49-F238E27FC236}">
                  <a16:creationId xmlns:a16="http://schemas.microsoft.com/office/drawing/2014/main" id="{B2C97184-26C7-658A-B4B5-83D706078976}"/>
                </a:ext>
              </a:extLst>
            </p:cNvPr>
            <p:cNvSpPr txBox="1"/>
            <p:nvPr/>
          </p:nvSpPr>
          <p:spPr>
            <a:xfrm>
              <a:off x="10521053" y="3437871"/>
              <a:ext cx="1323673"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23.5, 12, 6, 1</a:t>
              </a:r>
            </a:p>
          </p:txBody>
        </p:sp>
        <p:sp>
          <p:nvSpPr>
            <p:cNvPr id="89" name="TextBox 88">
              <a:extLst>
                <a:ext uri="{FF2B5EF4-FFF2-40B4-BE49-F238E27FC236}">
                  <a16:creationId xmlns:a16="http://schemas.microsoft.com/office/drawing/2014/main" id="{E0FB6B01-6466-9F5E-126C-BAE3C275A680}"/>
                </a:ext>
              </a:extLst>
            </p:cNvPr>
            <p:cNvSpPr txBox="1"/>
            <p:nvPr/>
          </p:nvSpPr>
          <p:spPr>
            <a:xfrm>
              <a:off x="11590013" y="2404599"/>
              <a:ext cx="1222823"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30, 7, 9, 0.8</a:t>
              </a:r>
            </a:p>
          </p:txBody>
        </p:sp>
        <p:sp>
          <p:nvSpPr>
            <p:cNvPr id="90" name="TextBox 89">
              <a:extLst>
                <a:ext uri="{FF2B5EF4-FFF2-40B4-BE49-F238E27FC236}">
                  <a16:creationId xmlns:a16="http://schemas.microsoft.com/office/drawing/2014/main" id="{588E1913-902E-F8FC-497C-AA5D0EC5610D}"/>
                </a:ext>
              </a:extLst>
            </p:cNvPr>
            <p:cNvSpPr txBox="1"/>
            <p:nvPr/>
          </p:nvSpPr>
          <p:spPr>
            <a:xfrm>
              <a:off x="11521697" y="3437871"/>
              <a:ext cx="1329226"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36.5, 10, 6, 0.4</a:t>
              </a:r>
            </a:p>
          </p:txBody>
        </p:sp>
        <p:sp>
          <p:nvSpPr>
            <p:cNvPr id="91" name="TextBox 90">
              <a:extLst>
                <a:ext uri="{FF2B5EF4-FFF2-40B4-BE49-F238E27FC236}">
                  <a16:creationId xmlns:a16="http://schemas.microsoft.com/office/drawing/2014/main" id="{7A918A53-AF5B-9C47-9DD4-43FFDB12C8E3}"/>
                </a:ext>
              </a:extLst>
            </p:cNvPr>
            <p:cNvSpPr txBox="1"/>
            <p:nvPr/>
          </p:nvSpPr>
          <p:spPr>
            <a:xfrm>
              <a:off x="10578692" y="4461999"/>
              <a:ext cx="1244927"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36.5, 1, 12, 1</a:t>
              </a:r>
            </a:p>
          </p:txBody>
        </p:sp>
        <p:sp>
          <p:nvSpPr>
            <p:cNvPr id="92" name="Rectangle 91">
              <a:extLst>
                <a:ext uri="{FF2B5EF4-FFF2-40B4-BE49-F238E27FC236}">
                  <a16:creationId xmlns:a16="http://schemas.microsoft.com/office/drawing/2014/main" id="{E3324371-D9B1-B29C-4045-82BBAC522353}"/>
                </a:ext>
              </a:extLst>
            </p:cNvPr>
            <p:cNvSpPr/>
            <p:nvPr/>
          </p:nvSpPr>
          <p:spPr>
            <a:xfrm>
              <a:off x="4332739" y="496636"/>
              <a:ext cx="8368288" cy="4206301"/>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A135514A-BB79-92C5-6740-721D3A230CF2}"/>
                </a:ext>
              </a:extLst>
            </p:cNvPr>
            <p:cNvCxnSpPr>
              <a:cxnSpLocks/>
            </p:cNvCxnSpPr>
            <p:nvPr/>
          </p:nvCxnSpPr>
          <p:spPr>
            <a:xfrm>
              <a:off x="8473603" y="496636"/>
              <a:ext cx="0" cy="4206301"/>
            </a:xfrm>
            <a:prstGeom prst="line">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259C9EA1-5AC7-435A-5BFA-85CBE7B82B48}"/>
                </a:ext>
              </a:extLst>
            </p:cNvPr>
            <p:cNvSpPr txBox="1"/>
            <p:nvPr/>
          </p:nvSpPr>
          <p:spPr>
            <a:xfrm>
              <a:off x="4951626" y="192159"/>
              <a:ext cx="423514"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(A)</a:t>
              </a:r>
            </a:p>
          </p:txBody>
        </p:sp>
      </p:grpSp>
      <p:sp>
        <p:nvSpPr>
          <p:cNvPr id="2" name="TextBox 2">
            <a:extLst>
              <a:ext uri="{FF2B5EF4-FFF2-40B4-BE49-F238E27FC236}">
                <a16:creationId xmlns:a16="http://schemas.microsoft.com/office/drawing/2014/main" id="{3B3065A7-A3D3-F1A4-8121-677B3981BCCA}"/>
              </a:ext>
            </a:extLst>
          </p:cNvPr>
          <p:cNvSpPr txBox="1"/>
          <p:nvPr/>
        </p:nvSpPr>
        <p:spPr>
          <a:xfrm>
            <a:off x="729392" y="6975667"/>
            <a:ext cx="553914" cy="369332"/>
          </a:xfrm>
          <a:prstGeom prst="rect">
            <a:avLst/>
          </a:prstGeom>
          <a:solidFill>
            <a:schemeClr val="bg1"/>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b="1">
                <a:ea typeface="Calibri"/>
                <a:cs typeface="Calibri"/>
              </a:rPr>
              <a:t>5:</a:t>
            </a:r>
          </a:p>
        </p:txBody>
      </p:sp>
    </p:spTree>
    <p:extLst>
      <p:ext uri="{BB962C8B-B14F-4D97-AF65-F5344CB8AC3E}">
        <p14:creationId xmlns:p14="http://schemas.microsoft.com/office/powerpoint/2010/main" val="1291306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F9750-8BC5-7BB7-3A9B-7F5C1A9B6859}"/>
            </a:ext>
          </a:extLst>
        </p:cNvPr>
        <p:cNvGrpSpPr/>
        <p:nvPr/>
      </p:nvGrpSpPr>
      <p:grpSpPr>
        <a:xfrm>
          <a:off x="0" y="0"/>
          <a:ext cx="0" cy="0"/>
          <a:chOff x="0" y="0"/>
          <a:chExt cx="0" cy="0"/>
        </a:xfrm>
      </p:grpSpPr>
      <p:sp>
        <p:nvSpPr>
          <p:cNvPr id="2" name="TextBox 25">
            <a:extLst>
              <a:ext uri="{FF2B5EF4-FFF2-40B4-BE49-F238E27FC236}">
                <a16:creationId xmlns:a16="http://schemas.microsoft.com/office/drawing/2014/main" id="{9A949408-68C0-89A5-EA9C-F5D63866912D}"/>
              </a:ext>
            </a:extLst>
          </p:cNvPr>
          <p:cNvSpPr/>
          <p:nvPr/>
        </p:nvSpPr>
        <p:spPr>
          <a:xfrm>
            <a:off x="320040" y="206416"/>
            <a:ext cx="1399032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Effect of FR on Predicted Morphology</a:t>
            </a:r>
            <a:endParaRPr lang="en-US" sz="4400" b="0" strike="noStrike" spc="-1">
              <a:solidFill>
                <a:srgbClr val="FFFFFF"/>
              </a:solidFill>
              <a:latin typeface="Arial"/>
            </a:endParaRPr>
          </a:p>
        </p:txBody>
      </p:sp>
      <p:grpSp>
        <p:nvGrpSpPr>
          <p:cNvPr id="32" name="Group 31">
            <a:extLst>
              <a:ext uri="{FF2B5EF4-FFF2-40B4-BE49-F238E27FC236}">
                <a16:creationId xmlns:a16="http://schemas.microsoft.com/office/drawing/2014/main" id="{A6FDFEDA-813F-FA4A-6A4D-50345D82EE7E}"/>
              </a:ext>
            </a:extLst>
          </p:cNvPr>
          <p:cNvGrpSpPr/>
          <p:nvPr/>
        </p:nvGrpSpPr>
        <p:grpSpPr>
          <a:xfrm>
            <a:off x="395297" y="1273759"/>
            <a:ext cx="4098631" cy="3225728"/>
            <a:chOff x="29603812" y="5561492"/>
            <a:chExt cx="3165998" cy="2412236"/>
          </a:xfrm>
        </p:grpSpPr>
        <p:pic>
          <p:nvPicPr>
            <p:cNvPr id="33" name="Picture 32" descr="A black line with small specks&#10;&#10;AI-generated content may be incorrect.">
              <a:extLst>
                <a:ext uri="{FF2B5EF4-FFF2-40B4-BE49-F238E27FC236}">
                  <a16:creationId xmlns:a16="http://schemas.microsoft.com/office/drawing/2014/main" id="{F15C64D9-AEBF-5D93-CF18-688728CB5D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00161" y="5705175"/>
              <a:ext cx="914400" cy="914400"/>
            </a:xfrm>
            <a:prstGeom prst="rect">
              <a:avLst/>
            </a:prstGeom>
            <a:ln w="9525">
              <a:solidFill>
                <a:srgbClr val="0070C0"/>
              </a:solidFill>
            </a:ln>
          </p:spPr>
        </p:pic>
        <p:sp>
          <p:nvSpPr>
            <p:cNvPr id="34" name="TextBox 33">
              <a:extLst>
                <a:ext uri="{FF2B5EF4-FFF2-40B4-BE49-F238E27FC236}">
                  <a16:creationId xmlns:a16="http://schemas.microsoft.com/office/drawing/2014/main" id="{62416586-95B0-8659-3AF1-E2CF09269BEE}"/>
                </a:ext>
              </a:extLst>
            </p:cNvPr>
            <p:cNvSpPr txBox="1"/>
            <p:nvPr/>
          </p:nvSpPr>
          <p:spPr>
            <a:xfrm rot="16200000">
              <a:off x="29170937" y="5994367"/>
              <a:ext cx="1173527" cy="307777"/>
            </a:xfrm>
            <a:prstGeom prst="rect">
              <a:avLst/>
            </a:prstGeom>
            <a:noFill/>
            <a:ln>
              <a:noFill/>
            </a:ln>
          </p:spPr>
          <p:txBody>
            <a:bodyPr wrap="none" rtlCol="0">
              <a:spAutoFit/>
            </a:bodyPr>
            <a:lstStyle/>
            <a:p>
              <a:pPr algn="ctr"/>
              <a:r>
                <a:rPr lang="en-US" sz="1400" b="1">
                  <a:solidFill>
                    <a:srgbClr val="0070C0"/>
                  </a:solidFill>
                  <a:latin typeface="Calibri" panose="020F0502020204030204" pitchFamily="34" charset="0"/>
                  <a:cs typeface="Calibri" panose="020F0502020204030204" pitchFamily="34" charset="0"/>
                </a:rPr>
                <a:t>Experimental</a:t>
              </a:r>
            </a:p>
          </p:txBody>
        </p:sp>
        <p:sp>
          <p:nvSpPr>
            <p:cNvPr id="35" name="TextBox 34">
              <a:extLst>
                <a:ext uri="{FF2B5EF4-FFF2-40B4-BE49-F238E27FC236}">
                  <a16:creationId xmlns:a16="http://schemas.microsoft.com/office/drawing/2014/main" id="{34DA8F5C-E3FE-16FA-DA51-CDF08F0B25A5}"/>
                </a:ext>
              </a:extLst>
            </p:cNvPr>
            <p:cNvSpPr txBox="1"/>
            <p:nvPr/>
          </p:nvSpPr>
          <p:spPr>
            <a:xfrm rot="16200000">
              <a:off x="29240312" y="6917504"/>
              <a:ext cx="1055968" cy="307777"/>
            </a:xfrm>
            <a:prstGeom prst="rect">
              <a:avLst/>
            </a:prstGeom>
            <a:noFill/>
            <a:ln>
              <a:noFill/>
            </a:ln>
          </p:spPr>
          <p:txBody>
            <a:bodyPr wrap="square" rtlCol="0">
              <a:spAutoFit/>
            </a:bodyPr>
            <a:lstStyle/>
            <a:p>
              <a:r>
                <a:rPr lang="en-US" sz="1400" b="1">
                  <a:solidFill>
                    <a:srgbClr val="FF0000"/>
                  </a:solidFill>
                  <a:latin typeface="Calibri" panose="020F0502020204030204" pitchFamily="34" charset="0"/>
                  <a:cs typeface="Calibri" panose="020F0502020204030204" pitchFamily="34" charset="0"/>
                </a:rPr>
                <a:t>Generated</a:t>
              </a:r>
            </a:p>
          </p:txBody>
        </p:sp>
        <p:pic>
          <p:nvPicPr>
            <p:cNvPr id="36" name="Picture 35" descr="A black and white image of a line&#10;&#10;AI-generated content may be incorrect.">
              <a:extLst>
                <a:ext uri="{FF2B5EF4-FFF2-40B4-BE49-F238E27FC236}">
                  <a16:creationId xmlns:a16="http://schemas.microsoft.com/office/drawing/2014/main" id="{E6DB8BD8-5A20-95A3-FD0D-B26E1A9907ED}"/>
                </a:ext>
              </a:extLst>
            </p:cNvPr>
            <p:cNvPicPr>
              <a:picLocks noChangeAspect="1"/>
            </p:cNvPicPr>
            <p:nvPr/>
          </p:nvPicPr>
          <p:blipFill>
            <a:blip r:embed="rId4" cstate="print">
              <a:biLevel thresh="75000"/>
              <a:extLst>
                <a:ext uri="{28A0092B-C50C-407E-A947-70E740481C1C}">
                  <a14:useLocalDpi xmlns:a14="http://schemas.microsoft.com/office/drawing/2010/main" val="0"/>
                </a:ext>
              </a:extLst>
            </a:blip>
            <a:srcRect l="3851" r="10598"/>
            <a:stretch/>
          </p:blipFill>
          <p:spPr>
            <a:xfrm>
              <a:off x="29898594" y="6687301"/>
              <a:ext cx="914400" cy="914400"/>
            </a:xfrm>
            <a:prstGeom prst="rect">
              <a:avLst/>
            </a:prstGeom>
            <a:ln w="9525">
              <a:solidFill>
                <a:srgbClr val="FF0000"/>
              </a:solidFill>
            </a:ln>
          </p:spPr>
        </p:pic>
        <p:pic>
          <p:nvPicPr>
            <p:cNvPr id="37" name="Picture 36" descr="A black line on a white background&#10;&#10;AI-generated content may be incorrect.">
              <a:extLst>
                <a:ext uri="{FF2B5EF4-FFF2-40B4-BE49-F238E27FC236}">
                  <a16:creationId xmlns:a16="http://schemas.microsoft.com/office/drawing/2014/main" id="{572CAA40-3D86-1F06-FD8D-86F008B28D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55410" y="5705175"/>
              <a:ext cx="914400" cy="914400"/>
            </a:xfrm>
            <a:prstGeom prst="rect">
              <a:avLst/>
            </a:prstGeom>
            <a:ln w="9525">
              <a:solidFill>
                <a:srgbClr val="0070C0"/>
              </a:solidFill>
            </a:ln>
          </p:spPr>
        </p:pic>
        <p:pic>
          <p:nvPicPr>
            <p:cNvPr id="38" name="Picture 37" descr="A black line of small particles&#10;&#10;AI-generated content may be incorrect.">
              <a:extLst>
                <a:ext uri="{FF2B5EF4-FFF2-40B4-BE49-F238E27FC236}">
                  <a16:creationId xmlns:a16="http://schemas.microsoft.com/office/drawing/2014/main" id="{3A73DB92-27EC-D1FE-C3BA-CFD368D9465B}"/>
                </a:ext>
              </a:extLst>
            </p:cNvPr>
            <p:cNvPicPr>
              <a:picLocks noChangeAspect="1"/>
            </p:cNvPicPr>
            <p:nvPr/>
          </p:nvPicPr>
          <p:blipFill>
            <a:blip r:embed="rId6" cstate="print">
              <a:biLevel thresh="75000"/>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996" r="2405"/>
            <a:stretch/>
          </p:blipFill>
          <p:spPr>
            <a:xfrm>
              <a:off x="31855410" y="6687301"/>
              <a:ext cx="914400" cy="914400"/>
            </a:xfrm>
            <a:prstGeom prst="rect">
              <a:avLst/>
            </a:prstGeom>
            <a:ln w="9525">
              <a:solidFill>
                <a:srgbClr val="FF0000"/>
              </a:solidFill>
            </a:ln>
          </p:spPr>
        </p:pic>
        <p:pic>
          <p:nvPicPr>
            <p:cNvPr id="39" name="Picture 38" descr="A black line on a white background&#10;&#10;AI-generated content may be incorrect.">
              <a:extLst>
                <a:ext uri="{FF2B5EF4-FFF2-40B4-BE49-F238E27FC236}">
                  <a16:creationId xmlns:a16="http://schemas.microsoft.com/office/drawing/2014/main" id="{1EE831AA-641C-8C98-02AB-5DA12789412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877589" y="5700251"/>
              <a:ext cx="914400" cy="923543"/>
            </a:xfrm>
            <a:prstGeom prst="rect">
              <a:avLst/>
            </a:prstGeom>
            <a:ln w="9525">
              <a:solidFill>
                <a:srgbClr val="0070C0"/>
              </a:solidFill>
            </a:ln>
          </p:spPr>
        </p:pic>
        <p:pic>
          <p:nvPicPr>
            <p:cNvPr id="40" name="Picture 39" descr="A black and white image of a line&#10;&#10;AI-generated content may be incorrect.">
              <a:extLst>
                <a:ext uri="{FF2B5EF4-FFF2-40B4-BE49-F238E27FC236}">
                  <a16:creationId xmlns:a16="http://schemas.microsoft.com/office/drawing/2014/main" id="{6235AB83-B618-C348-369A-56ECCA286B8A}"/>
                </a:ext>
              </a:extLst>
            </p:cNvPr>
            <p:cNvPicPr>
              <a:picLocks/>
            </p:cNvPicPr>
            <p:nvPr/>
          </p:nvPicPr>
          <p:blipFill>
            <a:blip r:embed="rId9" cstate="print">
              <a:biLevel thresh="75000"/>
              <a:extLst>
                <a:ext uri="{28A0092B-C50C-407E-A947-70E740481C1C}">
                  <a14:useLocalDpi xmlns:a14="http://schemas.microsoft.com/office/drawing/2010/main" val="0"/>
                </a:ext>
              </a:extLst>
            </a:blip>
            <a:srcRect r="5530"/>
            <a:stretch/>
          </p:blipFill>
          <p:spPr>
            <a:xfrm flipV="1">
              <a:off x="30877002" y="6683583"/>
              <a:ext cx="914400" cy="914400"/>
            </a:xfrm>
            <a:prstGeom prst="rect">
              <a:avLst/>
            </a:prstGeom>
            <a:ln w="9525">
              <a:solidFill>
                <a:srgbClr val="FF0000"/>
              </a:solidFill>
            </a:ln>
          </p:spPr>
        </p:pic>
        <p:grpSp>
          <p:nvGrpSpPr>
            <p:cNvPr id="41" name="Group 40">
              <a:extLst>
                <a:ext uri="{FF2B5EF4-FFF2-40B4-BE49-F238E27FC236}">
                  <a16:creationId xmlns:a16="http://schemas.microsoft.com/office/drawing/2014/main" id="{250C9659-A66F-9049-F3D2-A7E16C47AA73}"/>
                </a:ext>
              </a:extLst>
            </p:cNvPr>
            <p:cNvGrpSpPr/>
            <p:nvPr/>
          </p:nvGrpSpPr>
          <p:grpSpPr>
            <a:xfrm>
              <a:off x="29933258" y="6393488"/>
              <a:ext cx="1379965" cy="215444"/>
              <a:chOff x="1718382" y="2064671"/>
              <a:chExt cx="1379965" cy="215444"/>
            </a:xfrm>
          </p:grpSpPr>
          <p:cxnSp>
            <p:nvCxnSpPr>
              <p:cNvPr id="53" name="Straight Connector 52">
                <a:extLst>
                  <a:ext uri="{FF2B5EF4-FFF2-40B4-BE49-F238E27FC236}">
                    <a16:creationId xmlns:a16="http://schemas.microsoft.com/office/drawing/2014/main" id="{C13CE867-EAFC-ABC6-5D64-371C702FA89E}"/>
                  </a:ext>
                </a:extLst>
              </p:cNvPr>
              <p:cNvCxnSpPr>
                <a:cxnSpLocks/>
              </p:cNvCxnSpPr>
              <p:nvPr/>
            </p:nvCxnSpPr>
            <p:spPr>
              <a:xfrm>
                <a:off x="1718382" y="2100286"/>
                <a:ext cx="228600" cy="0"/>
              </a:xfrm>
              <a:prstGeom prst="line">
                <a:avLst/>
              </a:prstGeom>
              <a:ln w="19050">
                <a:noFill/>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3C157ECC-0427-9187-1619-7B14581E4F07}"/>
                  </a:ext>
                </a:extLst>
              </p:cNvPr>
              <p:cNvSpPr txBox="1"/>
              <p:nvPr/>
            </p:nvSpPr>
            <p:spPr>
              <a:xfrm>
                <a:off x="2618729" y="2064671"/>
                <a:ext cx="479618" cy="215444"/>
              </a:xfrm>
              <a:prstGeom prst="rect">
                <a:avLst/>
              </a:prstGeom>
              <a:noFill/>
              <a:ln>
                <a:noFill/>
              </a:ln>
            </p:spPr>
            <p:txBody>
              <a:bodyPr wrap="none" rtlCol="0">
                <a:spAutoFit/>
              </a:bodyPr>
              <a:lstStyle/>
              <a:p>
                <a:r>
                  <a:rPr lang="en-US" sz="800" b="1">
                    <a:latin typeface="Arial" panose="020B0604020202020204" pitchFamily="34" charset="0"/>
                    <a:cs typeface="Arial" panose="020B0604020202020204" pitchFamily="34" charset="0"/>
                  </a:rPr>
                  <a:t>50 µm</a:t>
                </a:r>
              </a:p>
            </p:txBody>
          </p:sp>
        </p:grpSp>
        <p:grpSp>
          <p:nvGrpSpPr>
            <p:cNvPr id="42" name="Group 41">
              <a:extLst>
                <a:ext uri="{FF2B5EF4-FFF2-40B4-BE49-F238E27FC236}">
                  <a16:creationId xmlns:a16="http://schemas.microsoft.com/office/drawing/2014/main" id="{CF041EDA-877A-1741-C182-2DCF77020143}"/>
                </a:ext>
              </a:extLst>
            </p:cNvPr>
            <p:cNvGrpSpPr/>
            <p:nvPr/>
          </p:nvGrpSpPr>
          <p:grpSpPr>
            <a:xfrm>
              <a:off x="29954490" y="7339617"/>
              <a:ext cx="1331423" cy="215444"/>
              <a:chOff x="1718382" y="1998831"/>
              <a:chExt cx="1331423" cy="215444"/>
            </a:xfrm>
          </p:grpSpPr>
          <p:cxnSp>
            <p:nvCxnSpPr>
              <p:cNvPr id="51" name="Straight Connector 50">
                <a:extLst>
                  <a:ext uri="{FF2B5EF4-FFF2-40B4-BE49-F238E27FC236}">
                    <a16:creationId xmlns:a16="http://schemas.microsoft.com/office/drawing/2014/main" id="{D51B5303-6192-D662-CCB1-0AB80D4994CE}"/>
                  </a:ext>
                </a:extLst>
              </p:cNvPr>
              <p:cNvCxnSpPr>
                <a:cxnSpLocks/>
              </p:cNvCxnSpPr>
              <p:nvPr/>
            </p:nvCxnSpPr>
            <p:spPr>
              <a:xfrm>
                <a:off x="1718382" y="2100286"/>
                <a:ext cx="228600" cy="0"/>
              </a:xfrm>
              <a:prstGeom prst="line">
                <a:avLst/>
              </a:prstGeom>
              <a:ln w="19050">
                <a:noFill/>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F11F7C5E-F88E-2CD0-CD79-217378891219}"/>
                  </a:ext>
                </a:extLst>
              </p:cNvPr>
              <p:cNvSpPr txBox="1"/>
              <p:nvPr/>
            </p:nvSpPr>
            <p:spPr>
              <a:xfrm>
                <a:off x="2570187" y="1998831"/>
                <a:ext cx="479618" cy="215444"/>
              </a:xfrm>
              <a:prstGeom prst="rect">
                <a:avLst/>
              </a:prstGeom>
              <a:noFill/>
              <a:ln>
                <a:noFill/>
              </a:ln>
            </p:spPr>
            <p:txBody>
              <a:bodyPr wrap="none" rtlCol="0">
                <a:spAutoFit/>
              </a:bodyPr>
              <a:lstStyle/>
              <a:p>
                <a:r>
                  <a:rPr lang="en-US" sz="800" b="1">
                    <a:latin typeface="Arial" panose="020B0604020202020204" pitchFamily="34" charset="0"/>
                    <a:cs typeface="Arial" panose="020B0604020202020204" pitchFamily="34" charset="0"/>
                  </a:rPr>
                  <a:t>50 µm</a:t>
                </a:r>
              </a:p>
            </p:txBody>
          </p:sp>
        </p:grpSp>
        <p:sp>
          <p:nvSpPr>
            <p:cNvPr id="43" name="TextBox 42">
              <a:extLst>
                <a:ext uri="{FF2B5EF4-FFF2-40B4-BE49-F238E27FC236}">
                  <a16:creationId xmlns:a16="http://schemas.microsoft.com/office/drawing/2014/main" id="{4F0830CA-2F54-443E-25EE-118A182FDE20}"/>
                </a:ext>
              </a:extLst>
            </p:cNvPr>
            <p:cNvSpPr txBox="1"/>
            <p:nvPr/>
          </p:nvSpPr>
          <p:spPr>
            <a:xfrm>
              <a:off x="29743118" y="7635174"/>
              <a:ext cx="914400" cy="338554"/>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2</a:t>
              </a:r>
            </a:p>
          </p:txBody>
        </p:sp>
        <p:sp>
          <p:nvSpPr>
            <p:cNvPr id="44" name="TextBox 43">
              <a:extLst>
                <a:ext uri="{FF2B5EF4-FFF2-40B4-BE49-F238E27FC236}">
                  <a16:creationId xmlns:a16="http://schemas.microsoft.com/office/drawing/2014/main" id="{4C90565E-4961-54E5-506B-1E18747C59E2}"/>
                </a:ext>
              </a:extLst>
            </p:cNvPr>
            <p:cNvSpPr txBox="1"/>
            <p:nvPr/>
          </p:nvSpPr>
          <p:spPr>
            <a:xfrm>
              <a:off x="30721526" y="7632925"/>
              <a:ext cx="914400" cy="338554"/>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6</a:t>
              </a:r>
            </a:p>
          </p:txBody>
        </p:sp>
        <p:sp>
          <p:nvSpPr>
            <p:cNvPr id="45" name="TextBox 44">
              <a:extLst>
                <a:ext uri="{FF2B5EF4-FFF2-40B4-BE49-F238E27FC236}">
                  <a16:creationId xmlns:a16="http://schemas.microsoft.com/office/drawing/2014/main" id="{9C2ACC83-B2AF-8715-0C64-F7B2B40CC1FF}"/>
                </a:ext>
              </a:extLst>
            </p:cNvPr>
            <p:cNvSpPr txBox="1"/>
            <p:nvPr/>
          </p:nvSpPr>
          <p:spPr>
            <a:xfrm>
              <a:off x="31699934" y="7632926"/>
              <a:ext cx="914400" cy="338554"/>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15</a:t>
              </a:r>
            </a:p>
          </p:txBody>
        </p:sp>
        <p:grpSp>
          <p:nvGrpSpPr>
            <p:cNvPr id="46" name="Group 45">
              <a:extLst>
                <a:ext uri="{FF2B5EF4-FFF2-40B4-BE49-F238E27FC236}">
                  <a16:creationId xmlns:a16="http://schemas.microsoft.com/office/drawing/2014/main" id="{7970057E-E3A5-4F56-1262-E99CB7F6DAF7}"/>
                </a:ext>
              </a:extLst>
            </p:cNvPr>
            <p:cNvGrpSpPr/>
            <p:nvPr/>
          </p:nvGrpSpPr>
          <p:grpSpPr>
            <a:xfrm>
              <a:off x="29941892" y="5696150"/>
              <a:ext cx="1276545" cy="349846"/>
              <a:chOff x="984399" y="621874"/>
              <a:chExt cx="1276545" cy="349846"/>
            </a:xfrm>
          </p:grpSpPr>
          <p:cxnSp>
            <p:nvCxnSpPr>
              <p:cNvPr id="47" name="Straight Arrow Connector 46">
                <a:extLst>
                  <a:ext uri="{FF2B5EF4-FFF2-40B4-BE49-F238E27FC236}">
                    <a16:creationId xmlns:a16="http://schemas.microsoft.com/office/drawing/2014/main" id="{BAF45011-7856-1DE5-33BE-6125CE421A98}"/>
                  </a:ext>
                </a:extLst>
              </p:cNvPr>
              <p:cNvCxnSpPr>
                <a:cxnSpLocks/>
              </p:cNvCxnSpPr>
              <p:nvPr/>
            </p:nvCxnSpPr>
            <p:spPr>
              <a:xfrm flipV="1">
                <a:off x="989842" y="708778"/>
                <a:ext cx="0" cy="182880"/>
              </a:xfrm>
              <a:prstGeom prst="straightConnector1">
                <a:avLst/>
              </a:prstGeom>
              <a:ln w="12700">
                <a:no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EC99F673-9AF1-31EF-B7EA-D901CAD8C483}"/>
                  </a:ext>
                </a:extLst>
              </p:cNvPr>
              <p:cNvCxnSpPr>
                <a:cxnSpLocks/>
              </p:cNvCxnSpPr>
              <p:nvPr/>
            </p:nvCxnSpPr>
            <p:spPr>
              <a:xfrm>
                <a:off x="984399" y="890303"/>
                <a:ext cx="182880" cy="0"/>
              </a:xfrm>
              <a:prstGeom prst="straightConnector1">
                <a:avLst/>
              </a:prstGeom>
              <a:ln w="12700">
                <a:noFill/>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A55ADBC6-A8A5-B284-50F7-7E8128FE9A9B}"/>
                  </a:ext>
                </a:extLst>
              </p:cNvPr>
              <p:cNvSpPr txBox="1"/>
              <p:nvPr/>
            </p:nvSpPr>
            <p:spPr>
              <a:xfrm>
                <a:off x="1886242" y="621874"/>
                <a:ext cx="253596" cy="215444"/>
              </a:xfrm>
              <a:prstGeom prst="rect">
                <a:avLst/>
              </a:prstGeom>
              <a:noFill/>
              <a:ln>
                <a:noFill/>
              </a:ln>
            </p:spPr>
            <p:txBody>
              <a:bodyPr wrap="none" rtlCol="0">
                <a:spAutoFit/>
              </a:bodyPr>
              <a:lstStyle/>
              <a:p>
                <a:r>
                  <a:rPr lang="en-US" sz="800" b="1">
                    <a:latin typeface="Arial" panose="020B0604020202020204" pitchFamily="34" charset="0"/>
                    <a:cs typeface="Arial" panose="020B0604020202020204" pitchFamily="34" charset="0"/>
                  </a:rPr>
                  <a:t>X</a:t>
                </a:r>
              </a:p>
            </p:txBody>
          </p:sp>
          <p:sp>
            <p:nvSpPr>
              <p:cNvPr id="50" name="TextBox 49">
                <a:extLst>
                  <a:ext uri="{FF2B5EF4-FFF2-40B4-BE49-F238E27FC236}">
                    <a16:creationId xmlns:a16="http://schemas.microsoft.com/office/drawing/2014/main" id="{CF49FF69-C6D4-C55A-B63B-C042E20952E9}"/>
                  </a:ext>
                </a:extLst>
              </p:cNvPr>
              <p:cNvSpPr txBox="1"/>
              <p:nvPr/>
            </p:nvSpPr>
            <p:spPr>
              <a:xfrm>
                <a:off x="2007348" y="756276"/>
                <a:ext cx="253596" cy="215444"/>
              </a:xfrm>
              <a:prstGeom prst="rect">
                <a:avLst/>
              </a:prstGeom>
              <a:noFill/>
              <a:ln>
                <a:noFill/>
              </a:ln>
            </p:spPr>
            <p:txBody>
              <a:bodyPr wrap="none" rtlCol="0">
                <a:spAutoFit/>
              </a:bodyPr>
              <a:lstStyle/>
              <a:p>
                <a:r>
                  <a:rPr lang="en-US" sz="800" b="1">
                    <a:latin typeface="Arial" panose="020B0604020202020204" pitchFamily="34" charset="0"/>
                    <a:cs typeface="Arial" panose="020B0604020202020204" pitchFamily="34" charset="0"/>
                  </a:rPr>
                  <a:t>Y</a:t>
                </a:r>
              </a:p>
            </p:txBody>
          </p:sp>
        </p:grpSp>
      </p:grpSp>
      <p:grpSp>
        <p:nvGrpSpPr>
          <p:cNvPr id="9" name="Group 8">
            <a:extLst>
              <a:ext uri="{FF2B5EF4-FFF2-40B4-BE49-F238E27FC236}">
                <a16:creationId xmlns:a16="http://schemas.microsoft.com/office/drawing/2014/main" id="{DAD270F0-43BD-4858-958D-5BAB3ACEE347}"/>
              </a:ext>
            </a:extLst>
          </p:cNvPr>
          <p:cNvGrpSpPr/>
          <p:nvPr/>
        </p:nvGrpSpPr>
        <p:grpSpPr>
          <a:xfrm>
            <a:off x="866302" y="4931870"/>
            <a:ext cx="3544271" cy="2752344"/>
            <a:chOff x="863429" y="4705324"/>
            <a:chExt cx="3544271" cy="2752344"/>
          </a:xfrm>
        </p:grpSpPr>
        <mc:AlternateContent xmlns:mc="http://schemas.openxmlformats.org/markup-compatibility/2006">
          <mc:Choice xmlns:cx1="http://schemas.microsoft.com/office/drawing/2015/9/8/chartex" Requires="cx1">
            <p:graphicFrame>
              <p:nvGraphicFramePr>
                <p:cNvPr id="56" name="Chart 55">
                  <a:extLst>
                    <a:ext uri="{FF2B5EF4-FFF2-40B4-BE49-F238E27FC236}">
                      <a16:creationId xmlns:a16="http://schemas.microsoft.com/office/drawing/2014/main" id="{C2FB4259-3F43-056F-FBF4-FD030B09E528}"/>
                    </a:ext>
                  </a:extLst>
                </p:cNvPr>
                <p:cNvGraphicFramePr>
                  <a:graphicFrameLocks/>
                </p:cNvGraphicFramePr>
                <p:nvPr>
                  <p:extLst>
                    <p:ext uri="{D42A27DB-BD31-4B8C-83A1-F6EECF244321}">
                      <p14:modId xmlns:p14="http://schemas.microsoft.com/office/powerpoint/2010/main" val="1543409018"/>
                    </p:ext>
                  </p:extLst>
                </p:nvPr>
              </p:nvGraphicFramePr>
              <p:xfrm>
                <a:off x="1143292" y="4705324"/>
                <a:ext cx="1298448" cy="2752344"/>
              </p:xfrm>
              <a:graphic>
                <a:graphicData uri="http://schemas.microsoft.com/office/drawing/2014/chartex">
                  <cx:chart xmlns:cx="http://schemas.microsoft.com/office/drawing/2014/chartex" xmlns:r="http://schemas.openxmlformats.org/officeDocument/2006/relationships" r:id="rId10"/>
                </a:graphicData>
              </a:graphic>
            </p:graphicFrame>
          </mc:Choice>
          <mc:Fallback>
            <p:pic>
              <p:nvPicPr>
                <p:cNvPr id="56" name="Chart 55">
                  <a:extLst>
                    <a:ext uri="{FF2B5EF4-FFF2-40B4-BE49-F238E27FC236}">
                      <a16:creationId xmlns:a16="http://schemas.microsoft.com/office/drawing/2014/main" id="{C2FB4259-3F43-056F-FBF4-FD030B09E528}"/>
                    </a:ext>
                  </a:extLst>
                </p:cNvPr>
                <p:cNvPicPr>
                  <a:picLocks noGrp="1" noRot="1" noChangeAspect="1" noMove="1" noResize="1" noEditPoints="1" noAdjustHandles="1" noChangeArrowheads="1" noChangeShapeType="1"/>
                </p:cNvPicPr>
                <p:nvPr/>
              </p:nvPicPr>
              <p:blipFill>
                <a:blip r:embed="rId11"/>
                <a:stretch>
                  <a:fillRect/>
                </a:stretch>
              </p:blipFill>
              <p:spPr>
                <a:xfrm>
                  <a:off x="1146165" y="4931870"/>
                  <a:ext cx="1298448" cy="2752344"/>
                </a:xfrm>
                <a:prstGeom prst="rect">
                  <a:avLst/>
                </a:prstGeom>
              </p:spPr>
            </p:pic>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A8A7D752-DBE0-4928-F18F-FD7A28644A79}"/>
                    </a:ext>
                  </a:extLst>
                </p:cNvPr>
                <p:cNvSpPr txBox="1"/>
                <p:nvPr/>
              </p:nvSpPr>
              <p:spPr>
                <a:xfrm rot="16200000">
                  <a:off x="-295050" y="5960635"/>
                  <a:ext cx="2655511"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Trace Width (</a:t>
                  </a:r>
                  <a14:m>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𝑳</m:t>
                          </m:r>
                        </m:e>
                        <m:sub>
                          <m:r>
                            <a:rPr lang="en-US" sz="1600" b="1" i="1">
                              <a:latin typeface="Cambria Math" panose="02040503050406030204" pitchFamily="18" charset="0"/>
                              <a:cs typeface="Arial" panose="020B0604020202020204" pitchFamily="34" charset="0"/>
                            </a:rPr>
                            <m:t>𝒘</m:t>
                          </m:r>
                        </m:sub>
                      </m:sSub>
                    </m:oMath>
                  </a14:m>
                  <a:r>
                    <a:rPr lang="en-US" sz="1600" b="1">
                      <a:latin typeface="Calibri" panose="020F0502020204030204" pitchFamily="34" charset="0"/>
                      <a:cs typeface="Calibri" panose="020F0502020204030204" pitchFamily="34" charset="0"/>
                    </a:rPr>
                    <a:t>) [µm]</a:t>
                  </a:r>
                </a:p>
              </p:txBody>
            </p:sp>
          </mc:Choice>
          <mc:Fallback>
            <p:sp>
              <p:nvSpPr>
                <p:cNvPr id="57" name="TextBox 56">
                  <a:extLst>
                    <a:ext uri="{FF2B5EF4-FFF2-40B4-BE49-F238E27FC236}">
                      <a16:creationId xmlns:a16="http://schemas.microsoft.com/office/drawing/2014/main" id="{A8A7D752-DBE0-4928-F18F-FD7A28644A79}"/>
                    </a:ext>
                  </a:extLst>
                </p:cNvPr>
                <p:cNvSpPr txBox="1">
                  <a:spLocks noRot="1" noChangeAspect="1" noMove="1" noResize="1" noEditPoints="1" noAdjustHandles="1" noChangeArrowheads="1" noChangeShapeType="1" noTextEdit="1"/>
                </p:cNvSpPr>
                <p:nvPr/>
              </p:nvSpPr>
              <p:spPr>
                <a:xfrm rot="16200000">
                  <a:off x="-295050" y="5960635"/>
                  <a:ext cx="2655511" cy="338554"/>
                </a:xfrm>
                <a:prstGeom prst="rect">
                  <a:avLst/>
                </a:prstGeom>
                <a:blipFill>
                  <a:blip r:embed="rId12"/>
                  <a:stretch>
                    <a:fillRect l="-5357" r="-21429"/>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599EEED8-CEBE-49C2-A30A-C56209C57C10}"/>
                </a:ext>
              </a:extLst>
            </p:cNvPr>
            <p:cNvSpPr txBox="1"/>
            <p:nvPr/>
          </p:nvSpPr>
          <p:spPr>
            <a:xfrm>
              <a:off x="1461081" y="5774342"/>
              <a:ext cx="887892"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0.88</a:t>
              </a:r>
            </a:p>
          </p:txBody>
        </p:sp>
        <mc:AlternateContent xmlns:mc="http://schemas.openxmlformats.org/markup-compatibility/2006">
          <mc:Choice xmlns:cx1="http://schemas.microsoft.com/office/drawing/2015/9/8/chartex" Requires="cx1">
            <p:graphicFrame>
              <p:nvGraphicFramePr>
                <p:cNvPr id="59" name="Chart 58">
                  <a:extLst>
                    <a:ext uri="{FF2B5EF4-FFF2-40B4-BE49-F238E27FC236}">
                      <a16:creationId xmlns:a16="http://schemas.microsoft.com/office/drawing/2014/main" id="{21DF62CD-DA08-F813-519E-C7F6B8C13CB6}"/>
                    </a:ext>
                  </a:extLst>
                </p:cNvPr>
                <p:cNvGraphicFramePr/>
                <p:nvPr>
                  <p:extLst>
                    <p:ext uri="{D42A27DB-BD31-4B8C-83A1-F6EECF244321}">
                      <p14:modId xmlns:p14="http://schemas.microsoft.com/office/powerpoint/2010/main" val="779420845"/>
                    </p:ext>
                  </p:extLst>
                </p:nvPr>
              </p:nvGraphicFramePr>
              <p:xfrm>
                <a:off x="2368588" y="4770559"/>
                <a:ext cx="1060704" cy="2615184"/>
              </p:xfrm>
              <a:graphic>
                <a:graphicData uri="http://schemas.microsoft.com/office/drawing/2014/chartex">
                  <cx:chart xmlns:cx="http://schemas.microsoft.com/office/drawing/2014/chartex" xmlns:r="http://schemas.openxmlformats.org/officeDocument/2006/relationships" r:id="rId13"/>
                </a:graphicData>
              </a:graphic>
            </p:graphicFrame>
          </mc:Choice>
          <mc:Fallback>
            <p:pic>
              <p:nvPicPr>
                <p:cNvPr id="59" name="Chart 58">
                  <a:extLst>
                    <a:ext uri="{FF2B5EF4-FFF2-40B4-BE49-F238E27FC236}">
                      <a16:creationId xmlns:a16="http://schemas.microsoft.com/office/drawing/2014/main" id="{21DF62CD-DA08-F813-519E-C7F6B8C13CB6}"/>
                    </a:ext>
                  </a:extLst>
                </p:cNvPr>
                <p:cNvPicPr>
                  <a:picLocks noGrp="1" noRot="1" noChangeAspect="1" noMove="1" noResize="1" noEditPoints="1" noAdjustHandles="1" noChangeArrowheads="1" noChangeShapeType="1"/>
                </p:cNvPicPr>
                <p:nvPr/>
              </p:nvPicPr>
              <p:blipFill>
                <a:blip r:embed="rId14"/>
                <a:stretch>
                  <a:fillRect/>
                </a:stretch>
              </p:blipFill>
              <p:spPr>
                <a:xfrm>
                  <a:off x="2371461" y="4997105"/>
                  <a:ext cx="1060704" cy="2615184"/>
                </a:xfrm>
                <a:prstGeom prst="rect">
                  <a:avLst/>
                </a:prstGeom>
              </p:spPr>
            </p:pic>
          </mc:Fallback>
        </mc:AlternateContent>
        <p:sp>
          <p:nvSpPr>
            <p:cNvPr id="60" name="TextBox 59">
              <a:extLst>
                <a:ext uri="{FF2B5EF4-FFF2-40B4-BE49-F238E27FC236}">
                  <a16:creationId xmlns:a16="http://schemas.microsoft.com/office/drawing/2014/main" id="{9D862126-9155-C864-AD9E-221B539A8ED1}"/>
                </a:ext>
              </a:extLst>
            </p:cNvPr>
            <p:cNvSpPr txBox="1"/>
            <p:nvPr/>
          </p:nvSpPr>
          <p:spPr>
            <a:xfrm>
              <a:off x="2450528" y="5779207"/>
              <a:ext cx="905337"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0.89</a:t>
              </a:r>
            </a:p>
          </p:txBody>
        </p:sp>
        <mc:AlternateContent xmlns:mc="http://schemas.openxmlformats.org/markup-compatibility/2006">
          <mc:Choice xmlns:cx1="http://schemas.microsoft.com/office/drawing/2015/9/8/chartex" Requires="cx1">
            <p:graphicFrame>
              <p:nvGraphicFramePr>
                <p:cNvPr id="61" name="Chart 60">
                  <a:extLst>
                    <a:ext uri="{FF2B5EF4-FFF2-40B4-BE49-F238E27FC236}">
                      <a16:creationId xmlns:a16="http://schemas.microsoft.com/office/drawing/2014/main" id="{1515B961-7FD9-3272-AC46-17DFF9110E82}"/>
                    </a:ext>
                  </a:extLst>
                </p:cNvPr>
                <p:cNvGraphicFramePr/>
                <p:nvPr>
                  <p:extLst>
                    <p:ext uri="{D42A27DB-BD31-4B8C-83A1-F6EECF244321}">
                      <p14:modId xmlns:p14="http://schemas.microsoft.com/office/powerpoint/2010/main" val="1621156472"/>
                    </p:ext>
                  </p:extLst>
                </p:nvPr>
              </p:nvGraphicFramePr>
              <p:xfrm>
                <a:off x="3346996" y="4771595"/>
                <a:ext cx="1060704" cy="2615184"/>
              </p:xfrm>
              <a:graphic>
                <a:graphicData uri="http://schemas.microsoft.com/office/drawing/2014/chartex">
                  <cx:chart xmlns:cx="http://schemas.microsoft.com/office/drawing/2014/chartex" xmlns:r="http://schemas.openxmlformats.org/officeDocument/2006/relationships" r:id="rId15"/>
                </a:graphicData>
              </a:graphic>
            </p:graphicFrame>
          </mc:Choice>
          <mc:Fallback>
            <p:pic>
              <p:nvPicPr>
                <p:cNvPr id="61" name="Chart 60">
                  <a:extLst>
                    <a:ext uri="{FF2B5EF4-FFF2-40B4-BE49-F238E27FC236}">
                      <a16:creationId xmlns:a16="http://schemas.microsoft.com/office/drawing/2014/main" id="{1515B961-7FD9-3272-AC46-17DFF9110E82}"/>
                    </a:ext>
                  </a:extLst>
                </p:cNvPr>
                <p:cNvPicPr>
                  <a:picLocks noGrp="1" noRot="1" noChangeAspect="1" noMove="1" noResize="1" noEditPoints="1" noAdjustHandles="1" noChangeArrowheads="1" noChangeShapeType="1"/>
                </p:cNvPicPr>
                <p:nvPr/>
              </p:nvPicPr>
              <p:blipFill>
                <a:blip r:embed="rId16"/>
                <a:stretch>
                  <a:fillRect/>
                </a:stretch>
              </p:blipFill>
              <p:spPr>
                <a:xfrm>
                  <a:off x="3349869" y="4998141"/>
                  <a:ext cx="1060704" cy="2615184"/>
                </a:xfrm>
                <a:prstGeom prst="rect">
                  <a:avLst/>
                </a:prstGeom>
              </p:spPr>
            </p:pic>
          </mc:Fallback>
        </mc:AlternateContent>
        <p:sp>
          <p:nvSpPr>
            <p:cNvPr id="62" name="TextBox 61">
              <a:extLst>
                <a:ext uri="{FF2B5EF4-FFF2-40B4-BE49-F238E27FC236}">
                  <a16:creationId xmlns:a16="http://schemas.microsoft.com/office/drawing/2014/main" id="{E9F8A6BA-89A7-1BF7-B594-B451B2EB5AD5}"/>
                </a:ext>
              </a:extLst>
            </p:cNvPr>
            <p:cNvSpPr txBox="1"/>
            <p:nvPr/>
          </p:nvSpPr>
          <p:spPr>
            <a:xfrm>
              <a:off x="3420148" y="5774342"/>
              <a:ext cx="912336"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0.37</a:t>
              </a:r>
            </a:p>
          </p:txBody>
        </p:sp>
      </p:grpSp>
      <p:grpSp>
        <p:nvGrpSpPr>
          <p:cNvPr id="8" name="Group 7">
            <a:extLst>
              <a:ext uri="{FF2B5EF4-FFF2-40B4-BE49-F238E27FC236}">
                <a16:creationId xmlns:a16="http://schemas.microsoft.com/office/drawing/2014/main" id="{1A5A18A5-843C-46E0-8B2D-810D42F9F041}"/>
              </a:ext>
            </a:extLst>
          </p:cNvPr>
          <p:cNvGrpSpPr/>
          <p:nvPr/>
        </p:nvGrpSpPr>
        <p:grpSpPr>
          <a:xfrm>
            <a:off x="5537877" y="4938151"/>
            <a:ext cx="3530984" cy="2898158"/>
            <a:chOff x="5536684" y="4810025"/>
            <a:chExt cx="3530984" cy="2898158"/>
          </a:xfrm>
        </p:grpSpPr>
        <mc:AlternateContent xmlns:mc="http://schemas.openxmlformats.org/markup-compatibility/2006">
          <mc:Choice xmlns:cx1="http://schemas.microsoft.com/office/drawing/2015/9/8/chartex" Requires="cx1">
            <p:graphicFrame>
              <p:nvGraphicFramePr>
                <p:cNvPr id="69" name="Chart 68">
                  <a:extLst>
                    <a:ext uri="{FF2B5EF4-FFF2-40B4-BE49-F238E27FC236}">
                      <a16:creationId xmlns:a16="http://schemas.microsoft.com/office/drawing/2014/main" id="{3367271B-5C27-DB28-08EB-3754E1D0BFDF}"/>
                    </a:ext>
                  </a:extLst>
                </p:cNvPr>
                <p:cNvGraphicFramePr/>
                <p:nvPr>
                  <p:extLst>
                    <p:ext uri="{D42A27DB-BD31-4B8C-83A1-F6EECF244321}">
                      <p14:modId xmlns:p14="http://schemas.microsoft.com/office/powerpoint/2010/main" val="369051101"/>
                    </p:ext>
                  </p:extLst>
                </p:nvPr>
              </p:nvGraphicFramePr>
              <p:xfrm>
                <a:off x="5817907" y="4810025"/>
                <a:ext cx="1335024" cy="2752344"/>
              </p:xfrm>
              <a:graphic>
                <a:graphicData uri="http://schemas.microsoft.com/office/drawing/2014/chartex">
                  <cx:chart xmlns:cx="http://schemas.microsoft.com/office/drawing/2014/chartex" xmlns:r="http://schemas.openxmlformats.org/officeDocument/2006/relationships" r:id="rId17"/>
                </a:graphicData>
              </a:graphic>
            </p:graphicFrame>
          </mc:Choice>
          <mc:Fallback>
            <p:pic>
              <p:nvPicPr>
                <p:cNvPr id="69" name="Chart 68">
                  <a:extLst>
                    <a:ext uri="{FF2B5EF4-FFF2-40B4-BE49-F238E27FC236}">
                      <a16:creationId xmlns:a16="http://schemas.microsoft.com/office/drawing/2014/main" id="{3367271B-5C27-DB28-08EB-3754E1D0BFDF}"/>
                    </a:ext>
                  </a:extLst>
                </p:cNvPr>
                <p:cNvPicPr>
                  <a:picLocks noGrp="1" noRot="1" noChangeAspect="1" noMove="1" noResize="1" noEditPoints="1" noAdjustHandles="1" noChangeArrowheads="1" noChangeShapeType="1"/>
                </p:cNvPicPr>
                <p:nvPr/>
              </p:nvPicPr>
              <p:blipFill>
                <a:blip r:embed="rId18"/>
                <a:stretch>
                  <a:fillRect/>
                </a:stretch>
              </p:blipFill>
              <p:spPr>
                <a:xfrm>
                  <a:off x="5819100" y="4938151"/>
                  <a:ext cx="1335024" cy="2752344"/>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70" name="Chart 69">
                  <a:extLst>
                    <a:ext uri="{FF2B5EF4-FFF2-40B4-BE49-F238E27FC236}">
                      <a16:creationId xmlns:a16="http://schemas.microsoft.com/office/drawing/2014/main" id="{521C7FE9-5421-9072-8ACD-A4E9F07CBAB6}"/>
                    </a:ext>
                  </a:extLst>
                </p:cNvPr>
                <p:cNvGraphicFramePr/>
                <p:nvPr>
                  <p:extLst>
                    <p:ext uri="{D42A27DB-BD31-4B8C-83A1-F6EECF244321}">
                      <p14:modId xmlns:p14="http://schemas.microsoft.com/office/powerpoint/2010/main" val="3857955685"/>
                    </p:ext>
                  </p:extLst>
                </p:nvPr>
              </p:nvGraphicFramePr>
              <p:xfrm>
                <a:off x="8061828" y="4881468"/>
                <a:ext cx="1005840" cy="2596896"/>
              </p:xfrm>
              <a:graphic>
                <a:graphicData uri="http://schemas.microsoft.com/office/drawing/2014/chartex">
                  <cx:chart xmlns:cx="http://schemas.microsoft.com/office/drawing/2014/chartex" xmlns:r="http://schemas.openxmlformats.org/officeDocument/2006/relationships" r:id="rId19"/>
                </a:graphicData>
              </a:graphic>
            </p:graphicFrame>
          </mc:Choice>
          <mc:Fallback>
            <p:pic>
              <p:nvPicPr>
                <p:cNvPr id="70" name="Chart 69">
                  <a:extLst>
                    <a:ext uri="{FF2B5EF4-FFF2-40B4-BE49-F238E27FC236}">
                      <a16:creationId xmlns:a16="http://schemas.microsoft.com/office/drawing/2014/main" id="{521C7FE9-5421-9072-8ACD-A4E9F07CBAB6}"/>
                    </a:ext>
                  </a:extLst>
                </p:cNvPr>
                <p:cNvPicPr>
                  <a:picLocks noGrp="1" noRot="1" noChangeAspect="1" noMove="1" noResize="1" noEditPoints="1" noAdjustHandles="1" noChangeArrowheads="1" noChangeShapeType="1"/>
                </p:cNvPicPr>
                <p:nvPr/>
              </p:nvPicPr>
              <p:blipFill>
                <a:blip r:embed="rId20"/>
                <a:stretch>
                  <a:fillRect/>
                </a:stretch>
              </p:blipFill>
              <p:spPr>
                <a:xfrm>
                  <a:off x="8063021" y="5009594"/>
                  <a:ext cx="1005840" cy="2596896"/>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71" name="Chart 70">
                  <a:extLst>
                    <a:ext uri="{FF2B5EF4-FFF2-40B4-BE49-F238E27FC236}">
                      <a16:creationId xmlns:a16="http://schemas.microsoft.com/office/drawing/2014/main" id="{0EE5072E-56BD-0E29-1066-B583789E6C7B}"/>
                    </a:ext>
                  </a:extLst>
                </p:cNvPr>
                <p:cNvGraphicFramePr/>
                <p:nvPr>
                  <p:extLst>
                    <p:ext uri="{D42A27DB-BD31-4B8C-83A1-F6EECF244321}">
                      <p14:modId xmlns:p14="http://schemas.microsoft.com/office/powerpoint/2010/main" val="3002330517"/>
                    </p:ext>
                  </p:extLst>
                </p:nvPr>
              </p:nvGraphicFramePr>
              <p:xfrm>
                <a:off x="7117584" y="4882254"/>
                <a:ext cx="1005840" cy="2596896"/>
              </p:xfrm>
              <a:graphic>
                <a:graphicData uri="http://schemas.microsoft.com/office/drawing/2014/chartex">
                  <cx:chart xmlns:cx="http://schemas.microsoft.com/office/drawing/2014/chartex" xmlns:r="http://schemas.openxmlformats.org/officeDocument/2006/relationships" r:id="rId21"/>
                </a:graphicData>
              </a:graphic>
            </p:graphicFrame>
          </mc:Choice>
          <mc:Fallback>
            <p:pic>
              <p:nvPicPr>
                <p:cNvPr id="71" name="Chart 70">
                  <a:extLst>
                    <a:ext uri="{FF2B5EF4-FFF2-40B4-BE49-F238E27FC236}">
                      <a16:creationId xmlns:a16="http://schemas.microsoft.com/office/drawing/2014/main" id="{0EE5072E-56BD-0E29-1066-B583789E6C7B}"/>
                    </a:ext>
                  </a:extLst>
                </p:cNvPr>
                <p:cNvPicPr>
                  <a:picLocks noGrp="1" noRot="1" noChangeAspect="1" noMove="1" noResize="1" noEditPoints="1" noAdjustHandles="1" noChangeArrowheads="1" noChangeShapeType="1"/>
                </p:cNvPicPr>
                <p:nvPr/>
              </p:nvPicPr>
              <p:blipFill>
                <a:blip r:embed="rId22"/>
                <a:stretch>
                  <a:fillRect/>
                </a:stretch>
              </p:blipFill>
              <p:spPr>
                <a:xfrm>
                  <a:off x="7118777" y="5010380"/>
                  <a:ext cx="1005840" cy="2596896"/>
                </a:xfrm>
                <a:prstGeom prst="rect">
                  <a:avLst/>
                </a:prstGeom>
              </p:spPr>
            </p:pic>
          </mc:Fallback>
        </mc:AlternateContent>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CD607F3E-73FC-C2D3-D309-20D66C7ACE2A}"/>
                    </a:ext>
                  </a:extLst>
                </p:cNvPr>
                <p:cNvSpPr txBox="1"/>
                <p:nvPr/>
              </p:nvSpPr>
              <p:spPr>
                <a:xfrm rot="16200000">
                  <a:off x="4267943" y="6078766"/>
                  <a:ext cx="2898158" cy="360676"/>
                </a:xfrm>
                <a:prstGeom prst="rect">
                  <a:avLst/>
                </a:prstGeom>
                <a:noFill/>
              </p:spPr>
              <p:txBody>
                <a:bodyPr wrap="square" rtlCol="0">
                  <a:spAutoFit/>
                </a:bodyPr>
                <a:lstStyle/>
                <a:p>
                  <a:pPr algn="ctr" rtl="0">
                    <a:defRPr/>
                  </a:pPr>
                  <a:r>
                    <a:rPr lang="en-US" sz="1600" b="1">
                      <a:latin typeface="Calibri" panose="020F0502020204030204" pitchFamily="34" charset="0"/>
                      <a:cs typeface="Calibri" panose="020F0502020204030204" pitchFamily="34" charset="0"/>
                    </a:rPr>
                    <a:t>RMS Edge Roughness </a:t>
                  </a:r>
                  <a:r>
                    <a:rPr lang="en-US" sz="1600" b="1">
                      <a:latin typeface="Calibri" panose="020F0502020204030204" pitchFamily="34" charset="0"/>
                      <a:ea typeface="Calibri" panose="020F0502020204030204" pitchFamily="34" charset="0"/>
                      <a:cs typeface="Calibri" panose="020F0502020204030204" pitchFamily="34" charset="0"/>
                    </a:rPr>
                    <a:t>(</a:t>
                  </a:r>
                  <a14:m>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𝑹</m:t>
                          </m:r>
                        </m:e>
                        <m:sub>
                          <m:r>
                            <a:rPr lang="en-US" sz="1600" b="1" i="1">
                              <a:latin typeface="Cambria Math" panose="02040503050406030204" pitchFamily="18" charset="0"/>
                              <a:cs typeface="Arial" panose="020B0604020202020204" pitchFamily="34" charset="0"/>
                            </a:rPr>
                            <m:t>𝒒</m:t>
                          </m:r>
                        </m:sub>
                      </m:sSub>
                    </m:oMath>
                  </a14:m>
                  <a:r>
                    <a:rPr lang="en-US" sz="1600" b="1">
                      <a:latin typeface="Calibri" panose="020F0502020204030204" pitchFamily="34" charset="0"/>
                      <a:ea typeface="Calibri" panose="020F0502020204030204" pitchFamily="34" charset="0"/>
                      <a:cs typeface="Calibri" panose="020F0502020204030204" pitchFamily="34" charset="0"/>
                    </a:rPr>
                    <a:t>) [µm]</a:t>
                  </a:r>
                  <a:endParaRPr lang="en-US" sz="1600" b="1">
                    <a:latin typeface="Calibri" panose="020F0502020204030204" pitchFamily="34" charset="0"/>
                    <a:cs typeface="Calibri" panose="020F0502020204030204" pitchFamily="34" charset="0"/>
                  </a:endParaRPr>
                </a:p>
              </p:txBody>
            </p:sp>
          </mc:Choice>
          <mc:Fallback>
            <p:sp>
              <p:nvSpPr>
                <p:cNvPr id="72" name="TextBox 71">
                  <a:extLst>
                    <a:ext uri="{FF2B5EF4-FFF2-40B4-BE49-F238E27FC236}">
                      <a16:creationId xmlns:a16="http://schemas.microsoft.com/office/drawing/2014/main" id="{CD607F3E-73FC-C2D3-D309-20D66C7ACE2A}"/>
                    </a:ext>
                  </a:extLst>
                </p:cNvPr>
                <p:cNvSpPr txBox="1">
                  <a:spLocks noRot="1" noChangeAspect="1" noMove="1" noResize="1" noEditPoints="1" noAdjustHandles="1" noChangeArrowheads="1" noChangeShapeType="1" noTextEdit="1"/>
                </p:cNvSpPr>
                <p:nvPr/>
              </p:nvSpPr>
              <p:spPr>
                <a:xfrm rot="16200000">
                  <a:off x="4267943" y="6078766"/>
                  <a:ext cx="2898158" cy="360676"/>
                </a:xfrm>
                <a:prstGeom prst="rect">
                  <a:avLst/>
                </a:prstGeom>
                <a:blipFill>
                  <a:blip r:embed="rId23"/>
                  <a:stretch>
                    <a:fillRect l="-3333" t="-211" r="-15000" b="-421"/>
                  </a:stretch>
                </a:blipFill>
              </p:spPr>
              <p:txBody>
                <a:bodyPr/>
                <a:lstStyle/>
                <a:p>
                  <a:r>
                    <a:rPr lang="en-US">
                      <a:noFill/>
                    </a:rPr>
                    <a:t> </a:t>
                  </a:r>
                </a:p>
              </p:txBody>
            </p:sp>
          </mc:Fallback>
        </mc:AlternateContent>
      </p:grpSp>
      <mc:AlternateContent xmlns:mc="http://schemas.openxmlformats.org/markup-compatibility/2006">
        <mc:Choice xmlns:cx1="http://schemas.microsoft.com/office/drawing/2015/9/8/chartex" Requires="cx1">
          <p:graphicFrame>
            <p:nvGraphicFramePr>
              <p:cNvPr id="77" name="Chart 76">
                <a:extLst>
                  <a:ext uri="{FF2B5EF4-FFF2-40B4-BE49-F238E27FC236}">
                    <a16:creationId xmlns:a16="http://schemas.microsoft.com/office/drawing/2014/main" id="{540B890F-B8A3-AFCE-AF4B-6374CBD1AA89}"/>
                  </a:ext>
                </a:extLst>
              </p:cNvPr>
              <p:cNvGraphicFramePr/>
              <p:nvPr>
                <p:extLst>
                  <p:ext uri="{D42A27DB-BD31-4B8C-83A1-F6EECF244321}">
                    <p14:modId xmlns:p14="http://schemas.microsoft.com/office/powerpoint/2010/main" val="3075319100"/>
                  </p:ext>
                </p:extLst>
              </p:nvPr>
            </p:nvGraphicFramePr>
            <p:xfrm>
              <a:off x="10317302" y="4864999"/>
              <a:ext cx="1280160" cy="2752344"/>
            </p:xfrm>
            <a:graphic>
              <a:graphicData uri="http://schemas.microsoft.com/office/drawing/2014/chartex">
                <cx:chart xmlns:cx="http://schemas.microsoft.com/office/drawing/2014/chartex" xmlns:r="http://schemas.openxmlformats.org/officeDocument/2006/relationships" r:id="rId24"/>
              </a:graphicData>
            </a:graphic>
          </p:graphicFrame>
        </mc:Choice>
        <mc:Fallback>
          <p:pic>
            <p:nvPicPr>
              <p:cNvPr id="77" name="Chart 76">
                <a:extLst>
                  <a:ext uri="{FF2B5EF4-FFF2-40B4-BE49-F238E27FC236}">
                    <a16:creationId xmlns:a16="http://schemas.microsoft.com/office/drawing/2014/main" id="{540B890F-B8A3-AFCE-AF4B-6374CBD1AA89}"/>
                  </a:ext>
                </a:extLst>
              </p:cNvPr>
              <p:cNvPicPr>
                <a:picLocks noGrp="1" noRot="1" noChangeAspect="1" noMove="1" noResize="1" noEditPoints="1" noAdjustHandles="1" noChangeArrowheads="1" noChangeShapeType="1"/>
              </p:cNvPicPr>
              <p:nvPr/>
            </p:nvPicPr>
            <p:blipFill>
              <a:blip r:embed="rId25"/>
              <a:stretch>
                <a:fillRect/>
              </a:stretch>
            </p:blipFill>
            <p:spPr>
              <a:xfrm>
                <a:off x="10317302" y="4864999"/>
                <a:ext cx="1280160" cy="2752344"/>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78" name="Chart 77">
                <a:extLst>
                  <a:ext uri="{FF2B5EF4-FFF2-40B4-BE49-F238E27FC236}">
                    <a16:creationId xmlns:a16="http://schemas.microsoft.com/office/drawing/2014/main" id="{7DFF4F4A-681F-CBF0-7D3D-E642DD7FCCC1}"/>
                  </a:ext>
                </a:extLst>
              </p:cNvPr>
              <p:cNvGraphicFramePr/>
              <p:nvPr>
                <p:extLst>
                  <p:ext uri="{D42A27DB-BD31-4B8C-83A1-F6EECF244321}">
                    <p14:modId xmlns:p14="http://schemas.microsoft.com/office/powerpoint/2010/main" val="777524398"/>
                  </p:ext>
                </p:extLst>
              </p:nvPr>
            </p:nvGraphicFramePr>
            <p:xfrm>
              <a:off x="11548186" y="4938151"/>
              <a:ext cx="1005840" cy="2596896"/>
            </p:xfrm>
            <a:graphic>
              <a:graphicData uri="http://schemas.microsoft.com/office/drawing/2014/chartex">
                <cx:chart xmlns:cx="http://schemas.microsoft.com/office/drawing/2014/chartex" xmlns:r="http://schemas.openxmlformats.org/officeDocument/2006/relationships" r:id="rId26"/>
              </a:graphicData>
            </a:graphic>
          </p:graphicFrame>
        </mc:Choice>
        <mc:Fallback>
          <p:pic>
            <p:nvPicPr>
              <p:cNvPr id="78" name="Chart 77">
                <a:extLst>
                  <a:ext uri="{FF2B5EF4-FFF2-40B4-BE49-F238E27FC236}">
                    <a16:creationId xmlns:a16="http://schemas.microsoft.com/office/drawing/2014/main" id="{7DFF4F4A-681F-CBF0-7D3D-E642DD7FCCC1}"/>
                  </a:ext>
                </a:extLst>
              </p:cNvPr>
              <p:cNvPicPr>
                <a:picLocks noGrp="1" noRot="1" noChangeAspect="1" noMove="1" noResize="1" noEditPoints="1" noAdjustHandles="1" noChangeArrowheads="1" noChangeShapeType="1"/>
              </p:cNvPicPr>
              <p:nvPr/>
            </p:nvPicPr>
            <p:blipFill>
              <a:blip r:embed="rId27"/>
              <a:stretch>
                <a:fillRect/>
              </a:stretch>
            </p:blipFill>
            <p:spPr>
              <a:xfrm>
                <a:off x="11548186" y="4938151"/>
                <a:ext cx="1005840" cy="2596896"/>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79" name="Chart 78">
                <a:extLst>
                  <a:ext uri="{FF2B5EF4-FFF2-40B4-BE49-F238E27FC236}">
                    <a16:creationId xmlns:a16="http://schemas.microsoft.com/office/drawing/2014/main" id="{B7CD609D-94AC-5EF8-7532-BE1668A5A066}"/>
                  </a:ext>
                </a:extLst>
              </p:cNvPr>
              <p:cNvGraphicFramePr/>
              <p:nvPr>
                <p:extLst>
                  <p:ext uri="{D42A27DB-BD31-4B8C-83A1-F6EECF244321}">
                    <p14:modId xmlns:p14="http://schemas.microsoft.com/office/powerpoint/2010/main" val="4051199431"/>
                  </p:ext>
                </p:extLst>
              </p:nvPr>
            </p:nvGraphicFramePr>
            <p:xfrm>
              <a:off x="12480466" y="4938151"/>
              <a:ext cx="1005840" cy="2596896"/>
            </p:xfrm>
            <a:graphic>
              <a:graphicData uri="http://schemas.microsoft.com/office/drawing/2014/chartex">
                <cx:chart xmlns:cx="http://schemas.microsoft.com/office/drawing/2014/chartex" xmlns:r="http://schemas.openxmlformats.org/officeDocument/2006/relationships" r:id="rId28"/>
              </a:graphicData>
            </a:graphic>
          </p:graphicFrame>
        </mc:Choice>
        <mc:Fallback>
          <p:pic>
            <p:nvPicPr>
              <p:cNvPr id="79" name="Chart 78">
                <a:extLst>
                  <a:ext uri="{FF2B5EF4-FFF2-40B4-BE49-F238E27FC236}">
                    <a16:creationId xmlns:a16="http://schemas.microsoft.com/office/drawing/2014/main" id="{B7CD609D-94AC-5EF8-7532-BE1668A5A066}"/>
                  </a:ext>
                </a:extLst>
              </p:cNvPr>
              <p:cNvPicPr>
                <a:picLocks noGrp="1" noRot="1" noChangeAspect="1" noMove="1" noResize="1" noEditPoints="1" noAdjustHandles="1" noChangeArrowheads="1" noChangeShapeType="1"/>
              </p:cNvPicPr>
              <p:nvPr/>
            </p:nvPicPr>
            <p:blipFill>
              <a:blip r:embed="rId29"/>
              <a:stretch>
                <a:fillRect/>
              </a:stretch>
            </p:blipFill>
            <p:spPr>
              <a:xfrm>
                <a:off x="12480466" y="4938151"/>
                <a:ext cx="1005840" cy="2596896"/>
              </a:xfrm>
              <a:prstGeom prst="rect">
                <a:avLst/>
              </a:prstGeom>
            </p:spPr>
          </p:pic>
        </mc:Fallback>
      </mc:AlternateContent>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1DD216EA-5574-5CD8-2F0B-7DC0068B1B89}"/>
                  </a:ext>
                </a:extLst>
              </p:cNvPr>
              <p:cNvSpPr txBox="1"/>
              <p:nvPr/>
            </p:nvSpPr>
            <p:spPr>
              <a:xfrm rot="16200000">
                <a:off x="8792869" y="6099623"/>
                <a:ext cx="2857319" cy="323165"/>
              </a:xfrm>
              <a:prstGeom prst="rect">
                <a:avLst/>
              </a:prstGeom>
              <a:noFill/>
            </p:spPr>
            <p:txBody>
              <a:bodyPr wrap="square" rtlCol="0">
                <a:spAutoFit/>
              </a:bodyPr>
              <a:lstStyle/>
              <a:p>
                <a:pPr algn="ctr"/>
                <a:r>
                  <a:rPr lang="en-US" sz="1500" b="1">
                    <a:latin typeface="Calibri" panose="020F0502020204030204" pitchFamily="34" charset="0"/>
                    <a:cs typeface="Calibri" panose="020F0502020204030204" pitchFamily="34" charset="0"/>
                  </a:rPr>
                  <a:t>Overspray to Trace Area Ratio (</a:t>
                </a:r>
                <a14:m>
                  <m:oMath xmlns:m="http://schemas.openxmlformats.org/officeDocument/2006/math">
                    <m:r>
                      <a:rPr lang="en-US" sz="1500" b="1" i="1">
                        <a:latin typeface="Cambria Math" panose="02040503050406030204" pitchFamily="18" charset="0"/>
                        <a:ea typeface="Cambria Math" panose="02040503050406030204" pitchFamily="18" charset="0"/>
                        <a:cs typeface="Arial" panose="020B0604020202020204" pitchFamily="34" charset="0"/>
                      </a:rPr>
                      <m:t>𝜱</m:t>
                    </m:r>
                  </m:oMath>
                </a14:m>
                <a:r>
                  <a:rPr lang="en-US" sz="1500" b="1">
                    <a:latin typeface="Calibri" panose="020F0502020204030204" pitchFamily="34" charset="0"/>
                    <a:cs typeface="Calibri" panose="020F0502020204030204" pitchFamily="34" charset="0"/>
                  </a:rPr>
                  <a:t>)</a:t>
                </a:r>
              </a:p>
            </p:txBody>
          </p:sp>
        </mc:Choice>
        <mc:Fallback>
          <p:sp>
            <p:nvSpPr>
              <p:cNvPr id="80" name="TextBox 79">
                <a:extLst>
                  <a:ext uri="{FF2B5EF4-FFF2-40B4-BE49-F238E27FC236}">
                    <a16:creationId xmlns:a16="http://schemas.microsoft.com/office/drawing/2014/main" id="{1DD216EA-5574-5CD8-2F0B-7DC0068B1B89}"/>
                  </a:ext>
                </a:extLst>
              </p:cNvPr>
              <p:cNvSpPr txBox="1">
                <a:spLocks noRot="1" noChangeAspect="1" noMove="1" noResize="1" noEditPoints="1" noAdjustHandles="1" noChangeArrowheads="1" noChangeShapeType="1" noTextEdit="1"/>
              </p:cNvSpPr>
              <p:nvPr/>
            </p:nvSpPr>
            <p:spPr>
              <a:xfrm rot="16200000">
                <a:off x="8792869" y="6099623"/>
                <a:ext cx="2857319" cy="323165"/>
              </a:xfrm>
              <a:prstGeom prst="rect">
                <a:avLst/>
              </a:prstGeom>
              <a:blipFill>
                <a:blip r:embed="rId30"/>
                <a:stretch>
                  <a:fillRect l="-3774" t="-855" r="-20755" b="-641"/>
                </a:stretch>
              </a:blipFill>
            </p:spPr>
            <p:txBody>
              <a:bodyPr/>
              <a:lstStyle/>
              <a:p>
                <a:r>
                  <a:rPr lang="en-US">
                    <a:noFill/>
                  </a:rPr>
                  <a:t> </a:t>
                </a:r>
              </a:p>
            </p:txBody>
          </p:sp>
        </mc:Fallback>
      </mc:AlternateContent>
      <p:graphicFrame>
        <p:nvGraphicFramePr>
          <p:cNvPr id="63" name="Chart 62">
            <a:extLst>
              <a:ext uri="{FF2B5EF4-FFF2-40B4-BE49-F238E27FC236}">
                <a16:creationId xmlns:a16="http://schemas.microsoft.com/office/drawing/2014/main" id="{3C85D42A-0FBF-49FF-A14B-BA0D379B4C50}"/>
              </a:ext>
            </a:extLst>
          </p:cNvPr>
          <p:cNvGraphicFramePr>
            <a:graphicFrameLocks/>
          </p:cNvGraphicFramePr>
          <p:nvPr>
            <p:extLst>
              <p:ext uri="{D42A27DB-BD31-4B8C-83A1-F6EECF244321}">
                <p14:modId xmlns:p14="http://schemas.microsoft.com/office/powerpoint/2010/main" val="321575963"/>
              </p:ext>
            </p:extLst>
          </p:nvPr>
        </p:nvGraphicFramePr>
        <p:xfrm>
          <a:off x="5075023" y="1223526"/>
          <a:ext cx="5303520" cy="3657600"/>
        </p:xfrm>
        <a:graphic>
          <a:graphicData uri="http://schemas.openxmlformats.org/drawingml/2006/chart">
            <c:chart xmlns:c="http://schemas.openxmlformats.org/drawingml/2006/chart" xmlns:r="http://schemas.openxmlformats.org/officeDocument/2006/relationships" r:id="rId31"/>
          </a:graphicData>
        </a:graphic>
      </p:graphicFrame>
      <p:grpSp>
        <p:nvGrpSpPr>
          <p:cNvPr id="7" name="Group 6">
            <a:extLst>
              <a:ext uri="{FF2B5EF4-FFF2-40B4-BE49-F238E27FC236}">
                <a16:creationId xmlns:a16="http://schemas.microsoft.com/office/drawing/2014/main" id="{57991AD3-EAA8-4A9D-8530-AA7A38AEF472}"/>
              </a:ext>
            </a:extLst>
          </p:cNvPr>
          <p:cNvGrpSpPr/>
          <p:nvPr/>
        </p:nvGrpSpPr>
        <p:grpSpPr>
          <a:xfrm>
            <a:off x="11310121" y="1377000"/>
            <a:ext cx="3000239" cy="2659516"/>
            <a:chOff x="11310121" y="1495990"/>
            <a:chExt cx="3000239" cy="2659516"/>
          </a:xfrm>
        </p:grpSpPr>
        <p:sp>
          <p:nvSpPr>
            <p:cNvPr id="82" name="Rectangle 81">
              <a:extLst>
                <a:ext uri="{FF2B5EF4-FFF2-40B4-BE49-F238E27FC236}">
                  <a16:creationId xmlns:a16="http://schemas.microsoft.com/office/drawing/2014/main" id="{E582328D-48B3-1277-8278-4A9BD1E9696E}"/>
                </a:ext>
              </a:extLst>
            </p:cNvPr>
            <p:cNvSpPr/>
            <p:nvPr/>
          </p:nvSpPr>
          <p:spPr>
            <a:xfrm>
              <a:off x="11317978" y="1529686"/>
              <a:ext cx="365760" cy="36576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60F0860-2E73-C12E-1A83-12B1CDCA9199}"/>
                </a:ext>
              </a:extLst>
            </p:cNvPr>
            <p:cNvSpPr/>
            <p:nvPr/>
          </p:nvSpPr>
          <p:spPr>
            <a:xfrm>
              <a:off x="11310121" y="2107419"/>
              <a:ext cx="365760"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73077E47-7D72-A7A4-B383-7B5C75E9DC91}"/>
                </a:ext>
              </a:extLst>
            </p:cNvPr>
            <p:cNvSpPr txBox="1"/>
            <p:nvPr/>
          </p:nvSpPr>
          <p:spPr>
            <a:xfrm>
              <a:off x="11677475" y="1495990"/>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Experimental</a:t>
              </a:r>
            </a:p>
          </p:txBody>
        </p:sp>
        <p:sp>
          <p:nvSpPr>
            <p:cNvPr id="85" name="TextBox 84">
              <a:extLst>
                <a:ext uri="{FF2B5EF4-FFF2-40B4-BE49-F238E27FC236}">
                  <a16:creationId xmlns:a16="http://schemas.microsoft.com/office/drawing/2014/main" id="{FD4BF6A7-595E-88E6-5202-E9EB6C9E1129}"/>
                </a:ext>
              </a:extLst>
            </p:cNvPr>
            <p:cNvSpPr txBox="1"/>
            <p:nvPr/>
          </p:nvSpPr>
          <p:spPr>
            <a:xfrm>
              <a:off x="11681222" y="2040066"/>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Generated</a:t>
              </a:r>
            </a:p>
          </p:txBody>
        </p:sp>
        <p:sp>
          <p:nvSpPr>
            <p:cNvPr id="65" name="Rectangle 64">
              <a:extLst>
                <a:ext uri="{FF2B5EF4-FFF2-40B4-BE49-F238E27FC236}">
                  <a16:creationId xmlns:a16="http://schemas.microsoft.com/office/drawing/2014/main" id="{5A9B56DE-D22A-4495-8DE4-6E2962B19DB8}"/>
                </a:ext>
              </a:extLst>
            </p:cNvPr>
            <p:cNvSpPr/>
            <p:nvPr/>
          </p:nvSpPr>
          <p:spPr>
            <a:xfrm>
              <a:off x="11317978" y="3226862"/>
              <a:ext cx="357903" cy="320040"/>
            </a:xfrm>
            <a:prstGeom prst="rect">
              <a:avLst/>
            </a:pr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37D7E25-651D-4675-B7A8-3C45946AE99F}"/>
                </a:ext>
              </a:extLst>
            </p:cNvPr>
            <p:cNvSpPr/>
            <p:nvPr/>
          </p:nvSpPr>
          <p:spPr>
            <a:xfrm>
              <a:off x="11319620" y="2685573"/>
              <a:ext cx="357903" cy="320040"/>
            </a:xfrm>
            <a:prstGeom prst="rect">
              <a:avLst/>
            </a:prstGeom>
            <a:solidFill>
              <a:srgbClr val="00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1C45B64A-B4D2-4E27-BA2E-F2187E2D63FB}"/>
                </a:ext>
              </a:extLst>
            </p:cNvPr>
            <p:cNvSpPr txBox="1"/>
            <p:nvPr/>
          </p:nvSpPr>
          <p:spPr>
            <a:xfrm>
              <a:off x="11685696" y="2618257"/>
              <a:ext cx="2624664"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Jaccard Index (</a:t>
              </a:r>
              <a:r>
                <a:rPr lang="en-US" sz="2400" b="1" err="1">
                  <a:latin typeface="Calibri" panose="020F0502020204030204" pitchFamily="34" charset="0"/>
                  <a:cs typeface="Calibri" panose="020F0502020204030204" pitchFamily="34" charset="0"/>
                </a:rPr>
                <a:t>IoU</a:t>
              </a:r>
              <a:r>
                <a:rPr lang="en-US" sz="2400" b="1">
                  <a:latin typeface="Calibri" panose="020F0502020204030204" pitchFamily="34" charset="0"/>
                  <a:cs typeface="Calibri" panose="020F0502020204030204" pitchFamily="34" charset="0"/>
                </a:rPr>
                <a:t>)</a:t>
              </a:r>
            </a:p>
          </p:txBody>
        </p:sp>
        <p:sp>
          <p:nvSpPr>
            <p:cNvPr id="68" name="TextBox 67">
              <a:extLst>
                <a:ext uri="{FF2B5EF4-FFF2-40B4-BE49-F238E27FC236}">
                  <a16:creationId xmlns:a16="http://schemas.microsoft.com/office/drawing/2014/main" id="{5497B55C-97A7-4F52-B26E-ECEDAA7D9968}"/>
                </a:ext>
              </a:extLst>
            </p:cNvPr>
            <p:cNvSpPr txBox="1"/>
            <p:nvPr/>
          </p:nvSpPr>
          <p:spPr>
            <a:xfrm>
              <a:off x="11685696" y="3128767"/>
              <a:ext cx="1519389"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Precision</a:t>
              </a:r>
            </a:p>
          </p:txBody>
        </p:sp>
        <p:sp>
          <p:nvSpPr>
            <p:cNvPr id="73" name="Rectangle 72">
              <a:extLst>
                <a:ext uri="{FF2B5EF4-FFF2-40B4-BE49-F238E27FC236}">
                  <a16:creationId xmlns:a16="http://schemas.microsoft.com/office/drawing/2014/main" id="{1D3521BE-87B8-4AA2-AD25-516ADFD7EAC1}"/>
                </a:ext>
              </a:extLst>
            </p:cNvPr>
            <p:cNvSpPr/>
            <p:nvPr/>
          </p:nvSpPr>
          <p:spPr>
            <a:xfrm>
              <a:off x="11324958" y="3770108"/>
              <a:ext cx="357903" cy="320040"/>
            </a:xfrm>
            <a:prstGeom prst="rect">
              <a:avLst/>
            </a:prstGeom>
            <a:solidFill>
              <a:srgbClr val="8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D726B1BB-2241-4854-934A-9C0C01A33DA8}"/>
                </a:ext>
              </a:extLst>
            </p:cNvPr>
            <p:cNvSpPr txBox="1"/>
            <p:nvPr/>
          </p:nvSpPr>
          <p:spPr>
            <a:xfrm>
              <a:off x="11694037" y="3693841"/>
              <a:ext cx="1711785"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F1 Score</a:t>
              </a:r>
            </a:p>
          </p:txBody>
        </p:sp>
      </p:grpSp>
      <p:sp>
        <p:nvSpPr>
          <p:cNvPr id="75" name="TextBox 74">
            <a:extLst>
              <a:ext uri="{FF2B5EF4-FFF2-40B4-BE49-F238E27FC236}">
                <a16:creationId xmlns:a16="http://schemas.microsoft.com/office/drawing/2014/main" id="{6DF354F3-6897-4962-8A6C-20ED9F88C3B3}"/>
              </a:ext>
            </a:extLst>
          </p:cNvPr>
          <p:cNvSpPr txBox="1"/>
          <p:nvPr/>
        </p:nvSpPr>
        <p:spPr>
          <a:xfrm>
            <a:off x="1219548" y="7549453"/>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2</a:t>
            </a:r>
          </a:p>
        </p:txBody>
      </p:sp>
      <p:sp>
        <p:nvSpPr>
          <p:cNvPr id="76" name="TextBox 75">
            <a:extLst>
              <a:ext uri="{FF2B5EF4-FFF2-40B4-BE49-F238E27FC236}">
                <a16:creationId xmlns:a16="http://schemas.microsoft.com/office/drawing/2014/main" id="{B4B9021C-BE58-41D0-91A7-CCF3A6AB0CB1}"/>
              </a:ext>
            </a:extLst>
          </p:cNvPr>
          <p:cNvSpPr txBox="1"/>
          <p:nvPr/>
        </p:nvSpPr>
        <p:spPr>
          <a:xfrm>
            <a:off x="2356213" y="7546446"/>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6</a:t>
            </a:r>
          </a:p>
        </p:txBody>
      </p:sp>
      <p:sp>
        <p:nvSpPr>
          <p:cNvPr id="86" name="TextBox 85">
            <a:extLst>
              <a:ext uri="{FF2B5EF4-FFF2-40B4-BE49-F238E27FC236}">
                <a16:creationId xmlns:a16="http://schemas.microsoft.com/office/drawing/2014/main" id="{018B3682-2FB6-492E-92CD-0AF19D362201}"/>
              </a:ext>
            </a:extLst>
          </p:cNvPr>
          <p:cNvSpPr txBox="1"/>
          <p:nvPr/>
        </p:nvSpPr>
        <p:spPr>
          <a:xfrm>
            <a:off x="3372529" y="7559605"/>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15</a:t>
            </a:r>
          </a:p>
        </p:txBody>
      </p:sp>
      <p:sp>
        <p:nvSpPr>
          <p:cNvPr id="87" name="TextBox 86">
            <a:extLst>
              <a:ext uri="{FF2B5EF4-FFF2-40B4-BE49-F238E27FC236}">
                <a16:creationId xmlns:a16="http://schemas.microsoft.com/office/drawing/2014/main" id="{32589C48-D4A5-4A8E-9870-69F7A47A9D36}"/>
              </a:ext>
            </a:extLst>
          </p:cNvPr>
          <p:cNvSpPr txBox="1"/>
          <p:nvPr/>
        </p:nvSpPr>
        <p:spPr>
          <a:xfrm>
            <a:off x="5937381" y="7520308"/>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2</a:t>
            </a:r>
          </a:p>
        </p:txBody>
      </p:sp>
      <p:sp>
        <p:nvSpPr>
          <p:cNvPr id="88" name="TextBox 87">
            <a:extLst>
              <a:ext uri="{FF2B5EF4-FFF2-40B4-BE49-F238E27FC236}">
                <a16:creationId xmlns:a16="http://schemas.microsoft.com/office/drawing/2014/main" id="{8D94A87C-95AA-47DB-95DF-B429DAD59C0A}"/>
              </a:ext>
            </a:extLst>
          </p:cNvPr>
          <p:cNvSpPr txBox="1"/>
          <p:nvPr/>
        </p:nvSpPr>
        <p:spPr>
          <a:xfrm>
            <a:off x="7074046" y="7517301"/>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6</a:t>
            </a:r>
          </a:p>
        </p:txBody>
      </p:sp>
      <p:sp>
        <p:nvSpPr>
          <p:cNvPr id="89" name="TextBox 88">
            <a:extLst>
              <a:ext uri="{FF2B5EF4-FFF2-40B4-BE49-F238E27FC236}">
                <a16:creationId xmlns:a16="http://schemas.microsoft.com/office/drawing/2014/main" id="{8DEF1CDE-B639-4929-AC80-0AE81FF5B718}"/>
              </a:ext>
            </a:extLst>
          </p:cNvPr>
          <p:cNvSpPr txBox="1"/>
          <p:nvPr/>
        </p:nvSpPr>
        <p:spPr>
          <a:xfrm>
            <a:off x="8090362" y="7530460"/>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15</a:t>
            </a:r>
          </a:p>
        </p:txBody>
      </p:sp>
      <p:sp>
        <p:nvSpPr>
          <p:cNvPr id="90" name="TextBox 89">
            <a:extLst>
              <a:ext uri="{FF2B5EF4-FFF2-40B4-BE49-F238E27FC236}">
                <a16:creationId xmlns:a16="http://schemas.microsoft.com/office/drawing/2014/main" id="{B0E80DAF-5B20-4C28-AE11-4064B43BEA75}"/>
              </a:ext>
            </a:extLst>
          </p:cNvPr>
          <p:cNvSpPr txBox="1"/>
          <p:nvPr/>
        </p:nvSpPr>
        <p:spPr>
          <a:xfrm>
            <a:off x="10364678" y="7460269"/>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2</a:t>
            </a:r>
          </a:p>
        </p:txBody>
      </p:sp>
      <p:sp>
        <p:nvSpPr>
          <p:cNvPr id="91" name="TextBox 90">
            <a:extLst>
              <a:ext uri="{FF2B5EF4-FFF2-40B4-BE49-F238E27FC236}">
                <a16:creationId xmlns:a16="http://schemas.microsoft.com/office/drawing/2014/main" id="{AEDC56D5-0E9A-4634-BEEA-2B865EF0B15D}"/>
              </a:ext>
            </a:extLst>
          </p:cNvPr>
          <p:cNvSpPr txBox="1"/>
          <p:nvPr/>
        </p:nvSpPr>
        <p:spPr>
          <a:xfrm>
            <a:off x="11501343" y="7457262"/>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6</a:t>
            </a:r>
          </a:p>
        </p:txBody>
      </p:sp>
      <p:sp>
        <p:nvSpPr>
          <p:cNvPr id="92" name="TextBox 91">
            <a:extLst>
              <a:ext uri="{FF2B5EF4-FFF2-40B4-BE49-F238E27FC236}">
                <a16:creationId xmlns:a16="http://schemas.microsoft.com/office/drawing/2014/main" id="{1E55A6A7-B979-4862-8275-C14AFE85E16A}"/>
              </a:ext>
            </a:extLst>
          </p:cNvPr>
          <p:cNvSpPr txBox="1"/>
          <p:nvPr/>
        </p:nvSpPr>
        <p:spPr>
          <a:xfrm>
            <a:off x="12391505" y="7457262"/>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15</a:t>
            </a:r>
          </a:p>
        </p:txBody>
      </p:sp>
      <p:cxnSp>
        <p:nvCxnSpPr>
          <p:cNvPr id="93" name="Straight Arrow Connector 92">
            <a:extLst>
              <a:ext uri="{FF2B5EF4-FFF2-40B4-BE49-F238E27FC236}">
                <a16:creationId xmlns:a16="http://schemas.microsoft.com/office/drawing/2014/main" id="{B5256762-5066-45E8-B225-E40C6E6CDECE}"/>
              </a:ext>
            </a:extLst>
          </p:cNvPr>
          <p:cNvCxnSpPr>
            <a:cxnSpLocks/>
          </p:cNvCxnSpPr>
          <p:nvPr/>
        </p:nvCxnSpPr>
        <p:spPr>
          <a:xfrm flipV="1">
            <a:off x="2120027" y="1597579"/>
            <a:ext cx="0" cy="243985"/>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32A2E44C-FC73-4694-A2C2-1686BD9E75BD}"/>
              </a:ext>
            </a:extLst>
          </p:cNvPr>
          <p:cNvCxnSpPr>
            <a:cxnSpLocks/>
          </p:cNvCxnSpPr>
          <p:nvPr/>
        </p:nvCxnSpPr>
        <p:spPr>
          <a:xfrm>
            <a:off x="2112314" y="1839756"/>
            <a:ext cx="259147"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FC2AFBB1-69C8-4152-88AF-EC53AB71AB65}"/>
              </a:ext>
            </a:extLst>
          </p:cNvPr>
          <p:cNvCxnSpPr>
            <a:cxnSpLocks/>
          </p:cNvCxnSpPr>
          <p:nvPr/>
        </p:nvCxnSpPr>
        <p:spPr>
          <a:xfrm>
            <a:off x="2079377" y="2433960"/>
            <a:ext cx="323933"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3620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0651D-8B40-FF1D-34C9-3792A192D765}"/>
            </a:ext>
          </a:extLst>
        </p:cNvPr>
        <p:cNvGrpSpPr/>
        <p:nvPr/>
      </p:nvGrpSpPr>
      <p:grpSpPr>
        <a:xfrm>
          <a:off x="0" y="0"/>
          <a:ext cx="0" cy="0"/>
          <a:chOff x="0" y="0"/>
          <a:chExt cx="0" cy="0"/>
        </a:xfrm>
      </p:grpSpPr>
      <p:sp>
        <p:nvSpPr>
          <p:cNvPr id="2" name="TextBox 25">
            <a:extLst>
              <a:ext uri="{FF2B5EF4-FFF2-40B4-BE49-F238E27FC236}">
                <a16:creationId xmlns:a16="http://schemas.microsoft.com/office/drawing/2014/main" id="{2D42166F-5B3E-FCCE-F758-692F5EFC7F30}"/>
              </a:ext>
            </a:extLst>
          </p:cNvPr>
          <p:cNvSpPr/>
          <p:nvPr/>
        </p:nvSpPr>
        <p:spPr>
          <a:xfrm>
            <a:off x="320040" y="206416"/>
            <a:ext cx="1399032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Impact of CGFR on Predicted Morphology</a:t>
            </a:r>
            <a:endParaRPr lang="en-US" sz="4400" b="0" strike="noStrike" spc="-1">
              <a:solidFill>
                <a:srgbClr val="FFFFFF"/>
              </a:solidFill>
              <a:latin typeface="Arial"/>
            </a:endParaRPr>
          </a:p>
        </p:txBody>
      </p:sp>
      <p:grpSp>
        <p:nvGrpSpPr>
          <p:cNvPr id="4" name="Group 3">
            <a:extLst>
              <a:ext uri="{FF2B5EF4-FFF2-40B4-BE49-F238E27FC236}">
                <a16:creationId xmlns:a16="http://schemas.microsoft.com/office/drawing/2014/main" id="{AA0AE7DB-D0E5-8DF4-96A0-3CC837C2E81A}"/>
              </a:ext>
            </a:extLst>
          </p:cNvPr>
          <p:cNvGrpSpPr/>
          <p:nvPr/>
        </p:nvGrpSpPr>
        <p:grpSpPr>
          <a:xfrm>
            <a:off x="1024034" y="1693552"/>
            <a:ext cx="4151825" cy="3018579"/>
            <a:chOff x="33224320" y="5707214"/>
            <a:chExt cx="2929947" cy="2262590"/>
          </a:xfrm>
        </p:grpSpPr>
        <p:sp>
          <p:nvSpPr>
            <p:cNvPr id="7" name="TextBox 6">
              <a:extLst>
                <a:ext uri="{FF2B5EF4-FFF2-40B4-BE49-F238E27FC236}">
                  <a16:creationId xmlns:a16="http://schemas.microsoft.com/office/drawing/2014/main" id="{CEC3298A-70E5-C447-806C-D6E1DACB7239}"/>
                </a:ext>
              </a:extLst>
            </p:cNvPr>
            <p:cNvSpPr txBox="1"/>
            <p:nvPr/>
          </p:nvSpPr>
          <p:spPr>
            <a:xfrm>
              <a:off x="35120415" y="7628656"/>
              <a:ext cx="1033852"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12</a:t>
              </a:r>
            </a:p>
          </p:txBody>
        </p:sp>
        <p:sp>
          <p:nvSpPr>
            <p:cNvPr id="8" name="TextBox 7">
              <a:extLst>
                <a:ext uri="{FF2B5EF4-FFF2-40B4-BE49-F238E27FC236}">
                  <a16:creationId xmlns:a16="http://schemas.microsoft.com/office/drawing/2014/main" id="{2E2EEC7B-6ECA-9CBD-E291-CA2614183F07}"/>
                </a:ext>
              </a:extLst>
            </p:cNvPr>
            <p:cNvSpPr txBox="1"/>
            <p:nvPr/>
          </p:nvSpPr>
          <p:spPr>
            <a:xfrm>
              <a:off x="34196233" y="7631250"/>
              <a:ext cx="963212"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9</a:t>
              </a:r>
            </a:p>
          </p:txBody>
        </p:sp>
        <p:sp>
          <p:nvSpPr>
            <p:cNvPr id="9" name="TextBox 8">
              <a:extLst>
                <a:ext uri="{FF2B5EF4-FFF2-40B4-BE49-F238E27FC236}">
                  <a16:creationId xmlns:a16="http://schemas.microsoft.com/office/drawing/2014/main" id="{2BCF7776-7194-3CF8-2892-2D5A6C792C29}"/>
                </a:ext>
              </a:extLst>
            </p:cNvPr>
            <p:cNvSpPr txBox="1"/>
            <p:nvPr/>
          </p:nvSpPr>
          <p:spPr>
            <a:xfrm>
              <a:off x="33224320" y="7625104"/>
              <a:ext cx="929530"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6</a:t>
              </a:r>
            </a:p>
          </p:txBody>
        </p:sp>
        <p:pic>
          <p:nvPicPr>
            <p:cNvPr id="10" name="Picture 9" descr="A black line on a white background&#10;&#10;AI-generated content may be incorrect.">
              <a:extLst>
                <a:ext uri="{FF2B5EF4-FFF2-40B4-BE49-F238E27FC236}">
                  <a16:creationId xmlns:a16="http://schemas.microsoft.com/office/drawing/2014/main" id="{ED79872A-4CE8-B3B6-7EC2-9E30E23A8B70}"/>
                </a:ext>
              </a:extLst>
            </p:cNvPr>
            <p:cNvPicPr>
              <a:picLocks/>
            </p:cNvPicPr>
            <p:nvPr/>
          </p:nvPicPr>
          <p:blipFill>
            <a:blip r:embed="rId3" cstate="print">
              <a:biLevel thresh="75000"/>
              <a:extLst>
                <a:ext uri="{28A0092B-C50C-407E-A947-70E740481C1C}">
                  <a14:useLocalDpi xmlns:a14="http://schemas.microsoft.com/office/drawing/2010/main" val="0"/>
                </a:ext>
              </a:extLst>
            </a:blip>
            <a:srcRect l="-1" r="3538"/>
            <a:stretch/>
          </p:blipFill>
          <p:spPr>
            <a:xfrm>
              <a:off x="34216848" y="6714256"/>
              <a:ext cx="914400" cy="914400"/>
            </a:xfrm>
            <a:prstGeom prst="rect">
              <a:avLst/>
            </a:prstGeom>
            <a:ln w="9525">
              <a:solidFill>
                <a:srgbClr val="FF0000"/>
              </a:solidFill>
            </a:ln>
          </p:spPr>
        </p:pic>
        <p:pic>
          <p:nvPicPr>
            <p:cNvPr id="11" name="Picture 10" descr="A black line on a white background&#10;&#10;AI-generated content may be incorrect.">
              <a:extLst>
                <a:ext uri="{FF2B5EF4-FFF2-40B4-BE49-F238E27FC236}">
                  <a16:creationId xmlns:a16="http://schemas.microsoft.com/office/drawing/2014/main" id="{1F6F98E5-DBE0-A514-7E3C-6A6DF900C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31419" y="5730042"/>
              <a:ext cx="914400" cy="914400"/>
            </a:xfrm>
            <a:prstGeom prst="rect">
              <a:avLst/>
            </a:prstGeom>
            <a:ln>
              <a:solidFill>
                <a:srgbClr val="0070C0"/>
              </a:solidFill>
            </a:ln>
          </p:spPr>
        </p:pic>
        <p:pic>
          <p:nvPicPr>
            <p:cNvPr id="12" name="Picture 11" descr="A black and white image of a black line&#10;&#10;AI-generated content may be incorrect.">
              <a:extLst>
                <a:ext uri="{FF2B5EF4-FFF2-40B4-BE49-F238E27FC236}">
                  <a16:creationId xmlns:a16="http://schemas.microsoft.com/office/drawing/2014/main" id="{A636BA6E-7636-D6A7-6ED2-C4290A4810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35206496" y="5733288"/>
              <a:ext cx="914400" cy="914400"/>
            </a:xfrm>
            <a:prstGeom prst="rect">
              <a:avLst/>
            </a:prstGeom>
            <a:ln w="9525">
              <a:solidFill>
                <a:srgbClr val="0070C0"/>
              </a:solidFill>
            </a:ln>
          </p:spPr>
        </p:pic>
        <p:pic>
          <p:nvPicPr>
            <p:cNvPr id="13" name="Picture 12" descr="A black line with a white background&#10;&#10;AI-generated content may be incorrect.">
              <a:extLst>
                <a:ext uri="{FF2B5EF4-FFF2-40B4-BE49-F238E27FC236}">
                  <a16:creationId xmlns:a16="http://schemas.microsoft.com/office/drawing/2014/main" id="{56F02648-BDAB-6665-EB05-A935BE2034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14818" y="5733288"/>
              <a:ext cx="914400" cy="914400"/>
            </a:xfrm>
            <a:prstGeom prst="rect">
              <a:avLst/>
            </a:prstGeom>
            <a:ln>
              <a:solidFill>
                <a:srgbClr val="0070C0"/>
              </a:solidFill>
            </a:ln>
          </p:spPr>
        </p:pic>
        <p:pic>
          <p:nvPicPr>
            <p:cNvPr id="15" name="Picture 14" descr="A black and white image of a black line&#10;&#10;AI-generated content may be incorrect.">
              <a:extLst>
                <a:ext uri="{FF2B5EF4-FFF2-40B4-BE49-F238E27FC236}">
                  <a16:creationId xmlns:a16="http://schemas.microsoft.com/office/drawing/2014/main" id="{7073A479-ECBC-3D1F-7E0D-8D82C0D6412E}"/>
                </a:ext>
              </a:extLst>
            </p:cNvPr>
            <p:cNvPicPr>
              <a:picLocks noChangeAspect="1"/>
            </p:cNvPicPr>
            <p:nvPr/>
          </p:nvPicPr>
          <p:blipFill>
            <a:blip r:embed="rId7" cstate="print">
              <a:biLevel thresh="75000"/>
              <a:extLst>
                <a:ext uri="{28A0092B-C50C-407E-A947-70E740481C1C}">
                  <a14:useLocalDpi xmlns:a14="http://schemas.microsoft.com/office/drawing/2010/main" val="0"/>
                </a:ext>
              </a:extLst>
            </a:blip>
            <a:srcRect l="10130" r="11480"/>
            <a:stretch/>
          </p:blipFill>
          <p:spPr>
            <a:xfrm>
              <a:off x="35206496" y="6714256"/>
              <a:ext cx="917187" cy="914400"/>
            </a:xfrm>
            <a:prstGeom prst="rect">
              <a:avLst/>
            </a:prstGeom>
            <a:ln>
              <a:solidFill>
                <a:srgbClr val="FF0000"/>
              </a:solidFill>
            </a:ln>
          </p:spPr>
        </p:pic>
        <p:pic>
          <p:nvPicPr>
            <p:cNvPr id="16" name="Picture 15" descr="A black line of particles&#10;&#10;AI-generated content may be incorrect.">
              <a:extLst>
                <a:ext uri="{FF2B5EF4-FFF2-40B4-BE49-F238E27FC236}">
                  <a16:creationId xmlns:a16="http://schemas.microsoft.com/office/drawing/2014/main" id="{88AC2E41-DE9B-797F-A7AC-3C872A4AD4FD}"/>
                </a:ext>
              </a:extLst>
            </p:cNvPr>
            <p:cNvPicPr>
              <a:picLocks/>
            </p:cNvPicPr>
            <p:nvPr/>
          </p:nvPicPr>
          <p:blipFill>
            <a:blip r:embed="rId8" cstate="print">
              <a:biLevel thresh="75000"/>
              <a:extLst>
                <a:ext uri="{28A0092B-C50C-407E-A947-70E740481C1C}">
                  <a14:useLocalDpi xmlns:a14="http://schemas.microsoft.com/office/drawing/2010/main" val="0"/>
                </a:ext>
              </a:extLst>
            </a:blip>
            <a:srcRect l="6866" r="4412"/>
            <a:stretch/>
          </p:blipFill>
          <p:spPr>
            <a:xfrm rot="10800000">
              <a:off x="33231417" y="6716850"/>
              <a:ext cx="914402" cy="914400"/>
            </a:xfrm>
            <a:prstGeom prst="rect">
              <a:avLst/>
            </a:prstGeom>
            <a:ln w="9525">
              <a:solidFill>
                <a:srgbClr val="FF0000"/>
              </a:solidFill>
            </a:ln>
          </p:spPr>
        </p:pic>
        <p:grpSp>
          <p:nvGrpSpPr>
            <p:cNvPr id="17" name="Group 16">
              <a:extLst>
                <a:ext uri="{FF2B5EF4-FFF2-40B4-BE49-F238E27FC236}">
                  <a16:creationId xmlns:a16="http://schemas.microsoft.com/office/drawing/2014/main" id="{82EE0268-F7D9-96E7-6518-FE7282050139}"/>
                </a:ext>
              </a:extLst>
            </p:cNvPr>
            <p:cNvGrpSpPr/>
            <p:nvPr/>
          </p:nvGrpSpPr>
          <p:grpSpPr>
            <a:xfrm>
              <a:off x="33231287" y="6462135"/>
              <a:ext cx="479618" cy="215444"/>
              <a:chOff x="1661771" y="2074105"/>
              <a:chExt cx="479618" cy="215444"/>
            </a:xfrm>
          </p:grpSpPr>
          <p:cxnSp>
            <p:nvCxnSpPr>
              <p:cNvPr id="25" name="Straight Connector 24">
                <a:extLst>
                  <a:ext uri="{FF2B5EF4-FFF2-40B4-BE49-F238E27FC236}">
                    <a16:creationId xmlns:a16="http://schemas.microsoft.com/office/drawing/2014/main" id="{FE9B5E40-5682-B525-71AE-4A24CA05FA24}"/>
                  </a:ext>
                </a:extLst>
              </p:cNvPr>
              <p:cNvCxnSpPr>
                <a:cxnSpLocks/>
              </p:cNvCxnSpPr>
              <p:nvPr/>
            </p:nvCxnSpPr>
            <p:spPr>
              <a:xfrm>
                <a:off x="1718382" y="2100286"/>
                <a:ext cx="22860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C7C4D-90AB-5266-2AD1-CC56CCF25921}"/>
                  </a:ext>
                </a:extLst>
              </p:cNvPr>
              <p:cNvSpPr txBox="1"/>
              <p:nvPr/>
            </p:nvSpPr>
            <p:spPr>
              <a:xfrm>
                <a:off x="1661771" y="2074105"/>
                <a:ext cx="479618"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50 µm</a:t>
                </a:r>
              </a:p>
            </p:txBody>
          </p:sp>
        </p:grpSp>
        <p:grpSp>
          <p:nvGrpSpPr>
            <p:cNvPr id="18" name="Group 17">
              <a:extLst>
                <a:ext uri="{FF2B5EF4-FFF2-40B4-BE49-F238E27FC236}">
                  <a16:creationId xmlns:a16="http://schemas.microsoft.com/office/drawing/2014/main" id="{B22253C0-DAF6-E69C-1B50-2A35201D01CD}"/>
                </a:ext>
              </a:extLst>
            </p:cNvPr>
            <p:cNvGrpSpPr/>
            <p:nvPr/>
          </p:nvGrpSpPr>
          <p:grpSpPr>
            <a:xfrm>
              <a:off x="33227029" y="7471961"/>
              <a:ext cx="479618" cy="215444"/>
              <a:chOff x="1657513" y="2084306"/>
              <a:chExt cx="479618" cy="215444"/>
            </a:xfrm>
          </p:grpSpPr>
          <p:cxnSp>
            <p:nvCxnSpPr>
              <p:cNvPr id="23" name="Straight Connector 22">
                <a:extLst>
                  <a:ext uri="{FF2B5EF4-FFF2-40B4-BE49-F238E27FC236}">
                    <a16:creationId xmlns:a16="http://schemas.microsoft.com/office/drawing/2014/main" id="{75584BC5-AE8D-A8AE-87E5-A6F42AB8C7B3}"/>
                  </a:ext>
                </a:extLst>
              </p:cNvPr>
              <p:cNvCxnSpPr>
                <a:cxnSpLocks/>
              </p:cNvCxnSpPr>
              <p:nvPr/>
            </p:nvCxnSpPr>
            <p:spPr>
              <a:xfrm>
                <a:off x="1718382" y="2100286"/>
                <a:ext cx="22860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0B7EE4E4-51B7-03A3-2280-A58100E320C9}"/>
                  </a:ext>
                </a:extLst>
              </p:cNvPr>
              <p:cNvSpPr txBox="1"/>
              <p:nvPr/>
            </p:nvSpPr>
            <p:spPr>
              <a:xfrm>
                <a:off x="1657513" y="2084306"/>
                <a:ext cx="479618"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50 µm</a:t>
                </a:r>
              </a:p>
            </p:txBody>
          </p:sp>
        </p:grpSp>
        <p:cxnSp>
          <p:nvCxnSpPr>
            <p:cNvPr id="19" name="Straight Arrow Connector 18">
              <a:extLst>
                <a:ext uri="{FF2B5EF4-FFF2-40B4-BE49-F238E27FC236}">
                  <a16:creationId xmlns:a16="http://schemas.microsoft.com/office/drawing/2014/main" id="{08839FD1-6333-B94E-EC90-8D921CA0DFB6}"/>
                </a:ext>
              </a:extLst>
            </p:cNvPr>
            <p:cNvCxnSpPr>
              <a:cxnSpLocks/>
            </p:cNvCxnSpPr>
            <p:nvPr/>
          </p:nvCxnSpPr>
          <p:spPr>
            <a:xfrm flipV="1">
              <a:off x="33287898" y="5817723"/>
              <a:ext cx="0" cy="18288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8A1E633-96BA-3BA3-A099-0B60CA3109B8}"/>
                </a:ext>
              </a:extLst>
            </p:cNvPr>
            <p:cNvCxnSpPr>
              <a:cxnSpLocks/>
            </p:cNvCxnSpPr>
            <p:nvPr/>
          </p:nvCxnSpPr>
          <p:spPr>
            <a:xfrm>
              <a:off x="33282455" y="5999248"/>
              <a:ext cx="182880"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B641151F-F5BF-AE69-2DCB-AF93D3D22964}"/>
                </a:ext>
              </a:extLst>
            </p:cNvPr>
            <p:cNvSpPr txBox="1"/>
            <p:nvPr/>
          </p:nvSpPr>
          <p:spPr>
            <a:xfrm>
              <a:off x="33225597" y="5707214"/>
              <a:ext cx="253596"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X</a:t>
              </a:r>
            </a:p>
          </p:txBody>
        </p:sp>
        <p:sp>
          <p:nvSpPr>
            <p:cNvPr id="22" name="TextBox 21">
              <a:extLst>
                <a:ext uri="{FF2B5EF4-FFF2-40B4-BE49-F238E27FC236}">
                  <a16:creationId xmlns:a16="http://schemas.microsoft.com/office/drawing/2014/main" id="{40FAA983-659E-F9E4-AAEC-FC24B8EFEE08}"/>
                </a:ext>
              </a:extLst>
            </p:cNvPr>
            <p:cNvSpPr txBox="1"/>
            <p:nvPr/>
          </p:nvSpPr>
          <p:spPr>
            <a:xfrm>
              <a:off x="33346703" y="5841616"/>
              <a:ext cx="253596"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Y</a:t>
              </a:r>
            </a:p>
          </p:txBody>
        </p:sp>
      </p:grpSp>
      <p:grpSp>
        <p:nvGrpSpPr>
          <p:cNvPr id="5" name="Group 4">
            <a:extLst>
              <a:ext uri="{FF2B5EF4-FFF2-40B4-BE49-F238E27FC236}">
                <a16:creationId xmlns:a16="http://schemas.microsoft.com/office/drawing/2014/main" id="{CACD8C45-25E2-47F8-B6B4-D8729B9984D4}"/>
              </a:ext>
            </a:extLst>
          </p:cNvPr>
          <p:cNvGrpSpPr/>
          <p:nvPr/>
        </p:nvGrpSpPr>
        <p:grpSpPr>
          <a:xfrm>
            <a:off x="655395" y="4730853"/>
            <a:ext cx="3265973" cy="2787327"/>
            <a:chOff x="5759413" y="3153688"/>
            <a:chExt cx="3265973" cy="2787327"/>
          </a:xfrm>
        </p:grpSpPr>
        <mc:AlternateContent xmlns:mc="http://schemas.openxmlformats.org/markup-compatibility/2006">
          <mc:Choice xmlns:cx1="http://schemas.microsoft.com/office/drawing/2015/9/8/chartex" Requires="cx1">
            <p:graphicFrame>
              <p:nvGraphicFramePr>
                <p:cNvPr id="27" name="Chart 26">
                  <a:extLst>
                    <a:ext uri="{FF2B5EF4-FFF2-40B4-BE49-F238E27FC236}">
                      <a16:creationId xmlns:a16="http://schemas.microsoft.com/office/drawing/2014/main" id="{A37BC148-30A6-75B8-F2C8-993ECF5D6C4D}"/>
                    </a:ext>
                  </a:extLst>
                </p:cNvPr>
                <p:cNvGraphicFramePr/>
                <p:nvPr>
                  <p:extLst>
                    <p:ext uri="{D42A27DB-BD31-4B8C-83A1-F6EECF244321}">
                      <p14:modId xmlns:p14="http://schemas.microsoft.com/office/powerpoint/2010/main" val="682713412"/>
                    </p:ext>
                  </p:extLst>
                </p:nvPr>
              </p:nvGraphicFramePr>
              <p:xfrm>
                <a:off x="5759413" y="3153688"/>
                <a:ext cx="1281725" cy="2787327"/>
              </p:xfrm>
              <a:graphic>
                <a:graphicData uri="http://schemas.microsoft.com/office/drawing/2014/chartex">
                  <cx:chart xmlns:cx="http://schemas.microsoft.com/office/drawing/2014/chartex" xmlns:r="http://schemas.openxmlformats.org/officeDocument/2006/relationships" r:id="rId9"/>
                </a:graphicData>
              </a:graphic>
            </p:graphicFrame>
          </mc:Choice>
          <mc:Fallback>
            <p:pic>
              <p:nvPicPr>
                <p:cNvPr id="27" name="Chart 26">
                  <a:extLst>
                    <a:ext uri="{FF2B5EF4-FFF2-40B4-BE49-F238E27FC236}">
                      <a16:creationId xmlns:a16="http://schemas.microsoft.com/office/drawing/2014/main" id="{A37BC148-30A6-75B8-F2C8-993ECF5D6C4D}"/>
                    </a:ext>
                  </a:extLst>
                </p:cNvPr>
                <p:cNvPicPr>
                  <a:picLocks noGrp="1" noRot="1" noChangeAspect="1" noMove="1" noResize="1" noEditPoints="1" noAdjustHandles="1" noChangeArrowheads="1" noChangeShapeType="1"/>
                </p:cNvPicPr>
                <p:nvPr/>
              </p:nvPicPr>
              <p:blipFill>
                <a:blip r:embed="rId10"/>
                <a:stretch>
                  <a:fillRect/>
                </a:stretch>
              </p:blipFill>
              <p:spPr>
                <a:xfrm>
                  <a:off x="655395" y="4730853"/>
                  <a:ext cx="1281725" cy="2787327"/>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28" name="Chart 27">
                  <a:extLst>
                    <a:ext uri="{FF2B5EF4-FFF2-40B4-BE49-F238E27FC236}">
                      <a16:creationId xmlns:a16="http://schemas.microsoft.com/office/drawing/2014/main" id="{74FF7AC4-1132-D188-2F98-C485146ED009}"/>
                    </a:ext>
                  </a:extLst>
                </p:cNvPr>
                <p:cNvGraphicFramePr/>
                <p:nvPr>
                  <p:extLst>
                    <p:ext uri="{D42A27DB-BD31-4B8C-83A1-F6EECF244321}">
                      <p14:modId xmlns:p14="http://schemas.microsoft.com/office/powerpoint/2010/main" val="2867949085"/>
                    </p:ext>
                  </p:extLst>
                </p:nvPr>
              </p:nvGraphicFramePr>
              <p:xfrm>
                <a:off x="8019546" y="3217696"/>
                <a:ext cx="1005840" cy="2615184"/>
              </p:xfrm>
              <a:graphic>
                <a:graphicData uri="http://schemas.microsoft.com/office/drawing/2014/chartex">
                  <cx:chart xmlns:cx="http://schemas.microsoft.com/office/drawing/2014/chartex" xmlns:r="http://schemas.openxmlformats.org/officeDocument/2006/relationships" r:id="rId11"/>
                </a:graphicData>
              </a:graphic>
            </p:graphicFrame>
          </mc:Choice>
          <mc:Fallback>
            <p:pic>
              <p:nvPicPr>
                <p:cNvPr id="28" name="Chart 27">
                  <a:extLst>
                    <a:ext uri="{FF2B5EF4-FFF2-40B4-BE49-F238E27FC236}">
                      <a16:creationId xmlns:a16="http://schemas.microsoft.com/office/drawing/2014/main" id="{74FF7AC4-1132-D188-2F98-C485146ED009}"/>
                    </a:ext>
                  </a:extLst>
                </p:cNvPr>
                <p:cNvPicPr>
                  <a:picLocks noGrp="1" noRot="1" noChangeAspect="1" noMove="1" noResize="1" noEditPoints="1" noAdjustHandles="1" noChangeArrowheads="1" noChangeShapeType="1"/>
                </p:cNvPicPr>
                <p:nvPr/>
              </p:nvPicPr>
              <p:blipFill>
                <a:blip r:embed="rId12"/>
                <a:stretch>
                  <a:fillRect/>
                </a:stretch>
              </p:blipFill>
              <p:spPr>
                <a:xfrm>
                  <a:off x="2915528" y="4794861"/>
                  <a:ext cx="1005840" cy="2615184"/>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29" name="Chart 28">
                  <a:extLst>
                    <a:ext uri="{FF2B5EF4-FFF2-40B4-BE49-F238E27FC236}">
                      <a16:creationId xmlns:a16="http://schemas.microsoft.com/office/drawing/2014/main" id="{6C0D2C2A-63C5-EE9A-393B-14B2952A6CA3}"/>
                    </a:ext>
                  </a:extLst>
                </p:cNvPr>
                <p:cNvGraphicFramePr/>
                <p:nvPr>
                  <p:extLst>
                    <p:ext uri="{D42A27DB-BD31-4B8C-83A1-F6EECF244321}">
                      <p14:modId xmlns:p14="http://schemas.microsoft.com/office/powerpoint/2010/main" val="1219004151"/>
                    </p:ext>
                  </p:extLst>
                </p:nvPr>
              </p:nvGraphicFramePr>
              <p:xfrm>
                <a:off x="7033322" y="3217696"/>
                <a:ext cx="1005840" cy="2615184"/>
              </p:xfrm>
              <a:graphic>
                <a:graphicData uri="http://schemas.microsoft.com/office/drawing/2014/chartex">
                  <cx:chart xmlns:cx="http://schemas.microsoft.com/office/drawing/2014/chartex" xmlns:r="http://schemas.openxmlformats.org/officeDocument/2006/relationships" r:id="rId13"/>
                </a:graphicData>
              </a:graphic>
            </p:graphicFrame>
          </mc:Choice>
          <mc:Fallback>
            <p:pic>
              <p:nvPicPr>
                <p:cNvPr id="29" name="Chart 28">
                  <a:extLst>
                    <a:ext uri="{FF2B5EF4-FFF2-40B4-BE49-F238E27FC236}">
                      <a16:creationId xmlns:a16="http://schemas.microsoft.com/office/drawing/2014/main" id="{6C0D2C2A-63C5-EE9A-393B-14B2952A6CA3}"/>
                    </a:ext>
                  </a:extLst>
                </p:cNvPr>
                <p:cNvPicPr>
                  <a:picLocks noGrp="1" noRot="1" noChangeAspect="1" noMove="1" noResize="1" noEditPoints="1" noAdjustHandles="1" noChangeArrowheads="1" noChangeShapeType="1"/>
                </p:cNvPicPr>
                <p:nvPr/>
              </p:nvPicPr>
              <p:blipFill>
                <a:blip r:embed="rId14"/>
                <a:stretch>
                  <a:fillRect/>
                </a:stretch>
              </p:blipFill>
              <p:spPr>
                <a:xfrm>
                  <a:off x="1929304" y="4794861"/>
                  <a:ext cx="1005840" cy="2615184"/>
                </a:xfrm>
                <a:prstGeom prst="rect">
                  <a:avLst/>
                </a:prstGeom>
              </p:spPr>
            </p:pic>
          </mc:Fallback>
        </mc:AlternateContent>
        <p:sp>
          <p:nvSpPr>
            <p:cNvPr id="30" name="TextBox 29">
              <a:extLst>
                <a:ext uri="{FF2B5EF4-FFF2-40B4-BE49-F238E27FC236}">
                  <a16:creationId xmlns:a16="http://schemas.microsoft.com/office/drawing/2014/main" id="{1271EECD-7BE4-77E4-9B3F-7C41A0C8B0FE}"/>
                </a:ext>
              </a:extLst>
            </p:cNvPr>
            <p:cNvSpPr txBox="1"/>
            <p:nvPr/>
          </p:nvSpPr>
          <p:spPr>
            <a:xfrm>
              <a:off x="8075006" y="4243519"/>
              <a:ext cx="851273"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0.56</a:t>
              </a:r>
            </a:p>
          </p:txBody>
        </p:sp>
        <p:sp>
          <p:nvSpPr>
            <p:cNvPr id="31" name="TextBox 30">
              <a:extLst>
                <a:ext uri="{FF2B5EF4-FFF2-40B4-BE49-F238E27FC236}">
                  <a16:creationId xmlns:a16="http://schemas.microsoft.com/office/drawing/2014/main" id="{E636AEED-F599-6E7B-1AD5-C8E8A7A1A7DA}"/>
                </a:ext>
              </a:extLst>
            </p:cNvPr>
            <p:cNvSpPr txBox="1"/>
            <p:nvPr/>
          </p:nvSpPr>
          <p:spPr>
            <a:xfrm>
              <a:off x="6066138" y="4258802"/>
              <a:ext cx="886604"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0.67</a:t>
              </a:r>
            </a:p>
          </p:txBody>
        </p:sp>
        <p:sp>
          <p:nvSpPr>
            <p:cNvPr id="63" name="TextBox 62">
              <a:extLst>
                <a:ext uri="{FF2B5EF4-FFF2-40B4-BE49-F238E27FC236}">
                  <a16:creationId xmlns:a16="http://schemas.microsoft.com/office/drawing/2014/main" id="{73627BD3-2054-933D-164F-CD5A41C9849D}"/>
                </a:ext>
              </a:extLst>
            </p:cNvPr>
            <p:cNvSpPr txBox="1"/>
            <p:nvPr/>
          </p:nvSpPr>
          <p:spPr>
            <a:xfrm>
              <a:off x="7086541" y="4243518"/>
              <a:ext cx="857602"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0.74</a:t>
              </a:r>
            </a:p>
          </p:txBody>
        </p:sp>
      </p:grpSp>
      <p:grpSp>
        <p:nvGrpSpPr>
          <p:cNvPr id="14" name="Group 13">
            <a:extLst>
              <a:ext uri="{FF2B5EF4-FFF2-40B4-BE49-F238E27FC236}">
                <a16:creationId xmlns:a16="http://schemas.microsoft.com/office/drawing/2014/main" id="{60231D0D-EF2A-4694-8C6E-FF48768A3BB4}"/>
              </a:ext>
            </a:extLst>
          </p:cNvPr>
          <p:cNvGrpSpPr/>
          <p:nvPr/>
        </p:nvGrpSpPr>
        <p:grpSpPr>
          <a:xfrm>
            <a:off x="9741868" y="4873561"/>
            <a:ext cx="3218661" cy="2752344"/>
            <a:chOff x="10788566" y="5034343"/>
            <a:chExt cx="3218661" cy="2752344"/>
          </a:xfrm>
        </p:grpSpPr>
        <mc:AlternateContent xmlns:mc="http://schemas.openxmlformats.org/markup-compatibility/2006">
          <mc:Choice xmlns:cx1="http://schemas.microsoft.com/office/drawing/2015/9/8/chartex" Requires="cx1">
            <p:graphicFrame>
              <p:nvGraphicFramePr>
                <p:cNvPr id="64" name="Chart 63">
                  <a:extLst>
                    <a:ext uri="{FF2B5EF4-FFF2-40B4-BE49-F238E27FC236}">
                      <a16:creationId xmlns:a16="http://schemas.microsoft.com/office/drawing/2014/main" id="{760A452F-8EB3-583D-2643-F50DC288B78E}"/>
                    </a:ext>
                  </a:extLst>
                </p:cNvPr>
                <p:cNvGraphicFramePr/>
                <p:nvPr>
                  <p:extLst>
                    <p:ext uri="{D42A27DB-BD31-4B8C-83A1-F6EECF244321}">
                      <p14:modId xmlns:p14="http://schemas.microsoft.com/office/powerpoint/2010/main" val="1662761716"/>
                    </p:ext>
                  </p:extLst>
                </p:nvPr>
              </p:nvGraphicFramePr>
              <p:xfrm>
                <a:off x="10788566" y="5034343"/>
                <a:ext cx="1278506" cy="2752344"/>
              </p:xfrm>
              <a:graphic>
                <a:graphicData uri="http://schemas.microsoft.com/office/drawing/2014/chartex">
                  <cx:chart xmlns:cx="http://schemas.microsoft.com/office/drawing/2014/chartex" xmlns:r="http://schemas.openxmlformats.org/officeDocument/2006/relationships" r:id="rId15"/>
                </a:graphicData>
              </a:graphic>
            </p:graphicFrame>
          </mc:Choice>
          <mc:Fallback>
            <p:pic>
              <p:nvPicPr>
                <p:cNvPr id="64" name="Chart 63">
                  <a:extLst>
                    <a:ext uri="{FF2B5EF4-FFF2-40B4-BE49-F238E27FC236}">
                      <a16:creationId xmlns:a16="http://schemas.microsoft.com/office/drawing/2014/main" id="{760A452F-8EB3-583D-2643-F50DC288B78E}"/>
                    </a:ext>
                  </a:extLst>
                </p:cNvPr>
                <p:cNvPicPr>
                  <a:picLocks noGrp="1" noRot="1" noChangeAspect="1" noMove="1" noResize="1" noEditPoints="1" noAdjustHandles="1" noChangeArrowheads="1" noChangeShapeType="1"/>
                </p:cNvPicPr>
                <p:nvPr/>
              </p:nvPicPr>
              <p:blipFill>
                <a:blip r:embed="rId16"/>
                <a:stretch>
                  <a:fillRect/>
                </a:stretch>
              </p:blipFill>
              <p:spPr>
                <a:xfrm>
                  <a:off x="9741868" y="4873561"/>
                  <a:ext cx="1278506" cy="2752344"/>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65" name="Chart 64">
                  <a:extLst>
                    <a:ext uri="{FF2B5EF4-FFF2-40B4-BE49-F238E27FC236}">
                      <a16:creationId xmlns:a16="http://schemas.microsoft.com/office/drawing/2014/main" id="{55CF4F2E-5F69-C016-AAF6-30DFC5D98A6B}"/>
                    </a:ext>
                  </a:extLst>
                </p:cNvPr>
                <p:cNvGraphicFramePr/>
                <p:nvPr>
                  <p:extLst>
                    <p:ext uri="{D42A27DB-BD31-4B8C-83A1-F6EECF244321}">
                      <p14:modId xmlns:p14="http://schemas.microsoft.com/office/powerpoint/2010/main" val="2740748841"/>
                    </p:ext>
                  </p:extLst>
                </p:nvPr>
              </p:nvGraphicFramePr>
              <p:xfrm>
                <a:off x="12038980" y="5107495"/>
                <a:ext cx="1005840" cy="2596896"/>
              </p:xfrm>
              <a:graphic>
                <a:graphicData uri="http://schemas.microsoft.com/office/drawing/2014/chartex">
                  <cx:chart xmlns:cx="http://schemas.microsoft.com/office/drawing/2014/chartex" xmlns:r="http://schemas.openxmlformats.org/officeDocument/2006/relationships" r:id="rId17"/>
                </a:graphicData>
              </a:graphic>
            </p:graphicFrame>
          </mc:Choice>
          <mc:Fallback>
            <p:pic>
              <p:nvPicPr>
                <p:cNvPr id="65" name="Chart 64">
                  <a:extLst>
                    <a:ext uri="{FF2B5EF4-FFF2-40B4-BE49-F238E27FC236}">
                      <a16:creationId xmlns:a16="http://schemas.microsoft.com/office/drawing/2014/main" id="{55CF4F2E-5F69-C016-AAF6-30DFC5D98A6B}"/>
                    </a:ext>
                  </a:extLst>
                </p:cNvPr>
                <p:cNvPicPr>
                  <a:picLocks noGrp="1" noRot="1" noChangeAspect="1" noMove="1" noResize="1" noEditPoints="1" noAdjustHandles="1" noChangeArrowheads="1" noChangeShapeType="1"/>
                </p:cNvPicPr>
                <p:nvPr/>
              </p:nvPicPr>
              <p:blipFill>
                <a:blip r:embed="rId18"/>
                <a:stretch>
                  <a:fillRect/>
                </a:stretch>
              </p:blipFill>
              <p:spPr>
                <a:xfrm>
                  <a:off x="10992282" y="4946713"/>
                  <a:ext cx="1005840" cy="2596896"/>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66" name="Chart 65">
                  <a:extLst>
                    <a:ext uri="{FF2B5EF4-FFF2-40B4-BE49-F238E27FC236}">
                      <a16:creationId xmlns:a16="http://schemas.microsoft.com/office/drawing/2014/main" id="{8269FA35-EB3F-D80E-B393-7C9F57EA78BB}"/>
                    </a:ext>
                  </a:extLst>
                </p:cNvPr>
                <p:cNvGraphicFramePr/>
                <p:nvPr>
                  <p:extLst>
                    <p:ext uri="{D42A27DB-BD31-4B8C-83A1-F6EECF244321}">
                      <p14:modId xmlns:p14="http://schemas.microsoft.com/office/powerpoint/2010/main" val="746769930"/>
                    </p:ext>
                  </p:extLst>
                </p:nvPr>
              </p:nvGraphicFramePr>
              <p:xfrm>
                <a:off x="13001387" y="5103194"/>
                <a:ext cx="1005840" cy="2596896"/>
              </p:xfrm>
              <a:graphic>
                <a:graphicData uri="http://schemas.microsoft.com/office/drawing/2014/chartex">
                  <cx:chart xmlns:cx="http://schemas.microsoft.com/office/drawing/2014/chartex" xmlns:r="http://schemas.openxmlformats.org/officeDocument/2006/relationships" r:id="rId19"/>
                </a:graphicData>
              </a:graphic>
            </p:graphicFrame>
          </mc:Choice>
          <mc:Fallback>
            <p:pic>
              <p:nvPicPr>
                <p:cNvPr id="66" name="Chart 65">
                  <a:extLst>
                    <a:ext uri="{FF2B5EF4-FFF2-40B4-BE49-F238E27FC236}">
                      <a16:creationId xmlns:a16="http://schemas.microsoft.com/office/drawing/2014/main" id="{8269FA35-EB3F-D80E-B393-7C9F57EA78BB}"/>
                    </a:ext>
                  </a:extLst>
                </p:cNvPr>
                <p:cNvPicPr>
                  <a:picLocks noGrp="1" noRot="1" noChangeAspect="1" noMove="1" noResize="1" noEditPoints="1" noAdjustHandles="1" noChangeArrowheads="1" noChangeShapeType="1"/>
                </p:cNvPicPr>
                <p:nvPr/>
              </p:nvPicPr>
              <p:blipFill>
                <a:blip r:embed="rId20"/>
                <a:stretch>
                  <a:fillRect/>
                </a:stretch>
              </p:blipFill>
              <p:spPr>
                <a:xfrm>
                  <a:off x="11954689" y="4942412"/>
                  <a:ext cx="1005840" cy="2596896"/>
                </a:xfrm>
                <a:prstGeom prst="rect">
                  <a:avLst/>
                </a:prstGeom>
              </p:spPr>
            </p:pic>
          </mc:Fallback>
        </mc:AlternateContent>
        <p:sp>
          <p:nvSpPr>
            <p:cNvPr id="67" name="TextBox 66">
              <a:extLst>
                <a:ext uri="{FF2B5EF4-FFF2-40B4-BE49-F238E27FC236}">
                  <a16:creationId xmlns:a16="http://schemas.microsoft.com/office/drawing/2014/main" id="{EA24092E-2E38-436D-D485-FA6A22C4C5D2}"/>
                </a:ext>
              </a:extLst>
            </p:cNvPr>
            <p:cNvSpPr txBox="1"/>
            <p:nvPr/>
          </p:nvSpPr>
          <p:spPr>
            <a:xfrm>
              <a:off x="11097788" y="5248664"/>
              <a:ext cx="861570"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0.23</a:t>
              </a:r>
            </a:p>
          </p:txBody>
        </p:sp>
        <p:sp>
          <p:nvSpPr>
            <p:cNvPr id="68" name="TextBox 67">
              <a:extLst>
                <a:ext uri="{FF2B5EF4-FFF2-40B4-BE49-F238E27FC236}">
                  <a16:creationId xmlns:a16="http://schemas.microsoft.com/office/drawing/2014/main" id="{3436E6F2-E185-7BE8-E5D0-7B0EDC18239D}"/>
                </a:ext>
              </a:extLst>
            </p:cNvPr>
            <p:cNvSpPr txBox="1"/>
            <p:nvPr/>
          </p:nvSpPr>
          <p:spPr>
            <a:xfrm>
              <a:off x="12138922" y="5248664"/>
              <a:ext cx="853026"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0.53</a:t>
              </a:r>
            </a:p>
          </p:txBody>
        </p:sp>
        <p:sp>
          <p:nvSpPr>
            <p:cNvPr id="73" name="TextBox 72">
              <a:extLst>
                <a:ext uri="{FF2B5EF4-FFF2-40B4-BE49-F238E27FC236}">
                  <a16:creationId xmlns:a16="http://schemas.microsoft.com/office/drawing/2014/main" id="{506ACCDB-543F-E0ED-334D-D826A0414245}"/>
                </a:ext>
              </a:extLst>
            </p:cNvPr>
            <p:cNvSpPr txBox="1"/>
            <p:nvPr/>
          </p:nvSpPr>
          <p:spPr>
            <a:xfrm>
              <a:off x="13061235" y="5238139"/>
              <a:ext cx="855534"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0.27</a:t>
              </a:r>
            </a:p>
          </p:txBody>
        </p:sp>
      </p:grpSp>
      <p:grpSp>
        <p:nvGrpSpPr>
          <p:cNvPr id="74" name="Group 73">
            <a:extLst>
              <a:ext uri="{FF2B5EF4-FFF2-40B4-BE49-F238E27FC236}">
                <a16:creationId xmlns:a16="http://schemas.microsoft.com/office/drawing/2014/main" id="{28611A4A-33BF-365B-4451-BB1A9D148F1B}"/>
              </a:ext>
            </a:extLst>
          </p:cNvPr>
          <p:cNvGrpSpPr/>
          <p:nvPr/>
        </p:nvGrpSpPr>
        <p:grpSpPr>
          <a:xfrm>
            <a:off x="5212724" y="4862668"/>
            <a:ext cx="3222964" cy="2752344"/>
            <a:chOff x="34262304" y="13780342"/>
            <a:chExt cx="3222964" cy="2752344"/>
          </a:xfrm>
        </p:grpSpPr>
        <mc:AlternateContent xmlns:mc="http://schemas.openxmlformats.org/markup-compatibility/2006">
          <mc:Choice xmlns:cx1="http://schemas.microsoft.com/office/drawing/2015/9/8/chartex" Requires="cx1">
            <p:graphicFrame>
              <p:nvGraphicFramePr>
                <p:cNvPr id="75" name="Chart 74">
                  <a:extLst>
                    <a:ext uri="{FF2B5EF4-FFF2-40B4-BE49-F238E27FC236}">
                      <a16:creationId xmlns:a16="http://schemas.microsoft.com/office/drawing/2014/main" id="{07C9533E-2413-0941-2D0F-F03759CDAA92}"/>
                    </a:ext>
                  </a:extLst>
                </p:cNvPr>
                <p:cNvGraphicFramePr/>
                <p:nvPr>
                  <p:extLst>
                    <p:ext uri="{D42A27DB-BD31-4B8C-83A1-F6EECF244321}">
                      <p14:modId xmlns:p14="http://schemas.microsoft.com/office/powerpoint/2010/main" val="1533629440"/>
                    </p:ext>
                  </p:extLst>
                </p:nvPr>
              </p:nvGraphicFramePr>
              <p:xfrm>
                <a:off x="36479428" y="13850535"/>
                <a:ext cx="1005840" cy="2596896"/>
              </p:xfrm>
              <a:graphic>
                <a:graphicData uri="http://schemas.microsoft.com/office/drawing/2014/chartex">
                  <cx:chart xmlns:cx="http://schemas.microsoft.com/office/drawing/2014/chartex" xmlns:r="http://schemas.openxmlformats.org/officeDocument/2006/relationships" r:id="rId21"/>
                </a:graphicData>
              </a:graphic>
            </p:graphicFrame>
          </mc:Choice>
          <mc:Fallback>
            <p:pic>
              <p:nvPicPr>
                <p:cNvPr id="75" name="Chart 74">
                  <a:extLst>
                    <a:ext uri="{FF2B5EF4-FFF2-40B4-BE49-F238E27FC236}">
                      <a16:creationId xmlns:a16="http://schemas.microsoft.com/office/drawing/2014/main" id="{07C9533E-2413-0941-2D0F-F03759CDAA92}"/>
                    </a:ext>
                  </a:extLst>
                </p:cNvPr>
                <p:cNvPicPr>
                  <a:picLocks noGrp="1" noRot="1" noChangeAspect="1" noMove="1" noResize="1" noEditPoints="1" noAdjustHandles="1" noChangeArrowheads="1" noChangeShapeType="1"/>
                </p:cNvPicPr>
                <p:nvPr/>
              </p:nvPicPr>
              <p:blipFill>
                <a:blip r:embed="rId22"/>
                <a:stretch>
                  <a:fillRect/>
                </a:stretch>
              </p:blipFill>
              <p:spPr>
                <a:xfrm>
                  <a:off x="7429848" y="4932861"/>
                  <a:ext cx="1005840" cy="2596896"/>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76" name="Chart 75">
                  <a:extLst>
                    <a:ext uri="{FF2B5EF4-FFF2-40B4-BE49-F238E27FC236}">
                      <a16:creationId xmlns:a16="http://schemas.microsoft.com/office/drawing/2014/main" id="{33C26200-F774-CEC4-C370-7DF6EFF15046}"/>
                    </a:ext>
                  </a:extLst>
                </p:cNvPr>
                <p:cNvGraphicFramePr/>
                <p:nvPr>
                  <p:extLst>
                    <p:ext uri="{D42A27DB-BD31-4B8C-83A1-F6EECF244321}">
                      <p14:modId xmlns:p14="http://schemas.microsoft.com/office/powerpoint/2010/main" val="170865887"/>
                    </p:ext>
                  </p:extLst>
                </p:nvPr>
              </p:nvGraphicFramePr>
              <p:xfrm>
                <a:off x="34262304" y="13780342"/>
                <a:ext cx="1280160" cy="2752344"/>
              </p:xfrm>
              <a:graphic>
                <a:graphicData uri="http://schemas.microsoft.com/office/drawing/2014/chartex">
                  <cx:chart xmlns:cx="http://schemas.microsoft.com/office/drawing/2014/chartex" xmlns:r="http://schemas.openxmlformats.org/officeDocument/2006/relationships" r:id="rId23"/>
                </a:graphicData>
              </a:graphic>
            </p:graphicFrame>
          </mc:Choice>
          <mc:Fallback>
            <p:pic>
              <p:nvPicPr>
                <p:cNvPr id="76" name="Chart 75">
                  <a:extLst>
                    <a:ext uri="{FF2B5EF4-FFF2-40B4-BE49-F238E27FC236}">
                      <a16:creationId xmlns:a16="http://schemas.microsoft.com/office/drawing/2014/main" id="{33C26200-F774-CEC4-C370-7DF6EFF15046}"/>
                    </a:ext>
                  </a:extLst>
                </p:cNvPr>
                <p:cNvPicPr>
                  <a:picLocks noGrp="1" noRot="1" noChangeAspect="1" noMove="1" noResize="1" noEditPoints="1" noAdjustHandles="1" noChangeArrowheads="1" noChangeShapeType="1"/>
                </p:cNvPicPr>
                <p:nvPr/>
              </p:nvPicPr>
              <p:blipFill>
                <a:blip r:embed="rId24"/>
                <a:stretch>
                  <a:fillRect/>
                </a:stretch>
              </p:blipFill>
              <p:spPr>
                <a:xfrm>
                  <a:off x="5212724" y="4862668"/>
                  <a:ext cx="1280160" cy="2752344"/>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81" name="Chart 80">
                  <a:extLst>
                    <a:ext uri="{FF2B5EF4-FFF2-40B4-BE49-F238E27FC236}">
                      <a16:creationId xmlns:a16="http://schemas.microsoft.com/office/drawing/2014/main" id="{4C35F3C1-372E-EE92-787B-B6A650758F6A}"/>
                    </a:ext>
                  </a:extLst>
                </p:cNvPr>
                <p:cNvGraphicFramePr/>
                <p:nvPr>
                  <p:extLst>
                    <p:ext uri="{D42A27DB-BD31-4B8C-83A1-F6EECF244321}">
                      <p14:modId xmlns:p14="http://schemas.microsoft.com/office/powerpoint/2010/main" val="3424167251"/>
                    </p:ext>
                  </p:extLst>
                </p:nvPr>
              </p:nvGraphicFramePr>
              <p:xfrm>
                <a:off x="35526307" y="13855554"/>
                <a:ext cx="1005840" cy="2596896"/>
              </p:xfrm>
              <a:graphic>
                <a:graphicData uri="http://schemas.microsoft.com/office/drawing/2014/chartex">
                  <cx:chart xmlns:cx="http://schemas.microsoft.com/office/drawing/2014/chartex" xmlns:r="http://schemas.openxmlformats.org/officeDocument/2006/relationships" r:id="rId25"/>
                </a:graphicData>
              </a:graphic>
            </p:graphicFrame>
          </mc:Choice>
          <mc:Fallback>
            <p:pic>
              <p:nvPicPr>
                <p:cNvPr id="81" name="Chart 80">
                  <a:extLst>
                    <a:ext uri="{FF2B5EF4-FFF2-40B4-BE49-F238E27FC236}">
                      <a16:creationId xmlns:a16="http://schemas.microsoft.com/office/drawing/2014/main" id="{4C35F3C1-372E-EE92-787B-B6A650758F6A}"/>
                    </a:ext>
                  </a:extLst>
                </p:cNvPr>
                <p:cNvPicPr>
                  <a:picLocks noGrp="1" noRot="1" noChangeAspect="1" noMove="1" noResize="1" noEditPoints="1" noAdjustHandles="1" noChangeArrowheads="1" noChangeShapeType="1"/>
                </p:cNvPicPr>
                <p:nvPr/>
              </p:nvPicPr>
              <p:blipFill>
                <a:blip r:embed="rId26"/>
                <a:stretch>
                  <a:fillRect/>
                </a:stretch>
              </p:blipFill>
              <p:spPr>
                <a:xfrm>
                  <a:off x="6476727" y="4937880"/>
                  <a:ext cx="1005840" cy="2596896"/>
                </a:xfrm>
                <a:prstGeom prst="rect">
                  <a:avLst/>
                </a:prstGeom>
              </p:spPr>
            </p:pic>
          </mc:Fallback>
        </mc:AlternateContent>
        <p:sp>
          <p:nvSpPr>
            <p:cNvPr id="82" name="TextBox 81">
              <a:extLst>
                <a:ext uri="{FF2B5EF4-FFF2-40B4-BE49-F238E27FC236}">
                  <a16:creationId xmlns:a16="http://schemas.microsoft.com/office/drawing/2014/main" id="{D67E32C5-DBE1-E866-E644-CA315550D280}"/>
                </a:ext>
              </a:extLst>
            </p:cNvPr>
            <p:cNvSpPr txBox="1"/>
            <p:nvPr/>
          </p:nvSpPr>
          <p:spPr>
            <a:xfrm>
              <a:off x="35560539" y="16073608"/>
              <a:ext cx="879354"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0.59</a:t>
              </a:r>
            </a:p>
          </p:txBody>
        </p:sp>
        <p:sp>
          <p:nvSpPr>
            <p:cNvPr id="83" name="TextBox 82">
              <a:extLst>
                <a:ext uri="{FF2B5EF4-FFF2-40B4-BE49-F238E27FC236}">
                  <a16:creationId xmlns:a16="http://schemas.microsoft.com/office/drawing/2014/main" id="{3E6A10E4-8486-EFC4-3F67-AFAF90D0B018}"/>
                </a:ext>
              </a:extLst>
            </p:cNvPr>
            <p:cNvSpPr txBox="1"/>
            <p:nvPr/>
          </p:nvSpPr>
          <p:spPr>
            <a:xfrm>
              <a:off x="34596182" y="16086440"/>
              <a:ext cx="895908"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0.11</a:t>
              </a:r>
            </a:p>
          </p:txBody>
        </p:sp>
        <p:sp>
          <p:nvSpPr>
            <p:cNvPr id="84" name="TextBox 83">
              <a:extLst>
                <a:ext uri="{FF2B5EF4-FFF2-40B4-BE49-F238E27FC236}">
                  <a16:creationId xmlns:a16="http://schemas.microsoft.com/office/drawing/2014/main" id="{19F91C10-80AF-4145-8BE4-342FDD1B1762}"/>
                </a:ext>
              </a:extLst>
            </p:cNvPr>
            <p:cNvSpPr txBox="1"/>
            <p:nvPr/>
          </p:nvSpPr>
          <p:spPr>
            <a:xfrm>
              <a:off x="36538563" y="16086132"/>
              <a:ext cx="857245"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0.27</a:t>
              </a:r>
            </a:p>
          </p:txBody>
        </p:sp>
      </p:gr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DB2DA021-8C29-446D-9C52-1AF728CE7073}"/>
                  </a:ext>
                </a:extLst>
              </p:cNvPr>
              <p:cNvSpPr txBox="1"/>
              <p:nvPr/>
            </p:nvSpPr>
            <p:spPr>
              <a:xfrm rot="16200000">
                <a:off x="-841638" y="6021147"/>
                <a:ext cx="2655511"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Trace Width (</a:t>
                </a:r>
                <a14:m>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𝑳</m:t>
                        </m:r>
                      </m:e>
                      <m:sub>
                        <m:r>
                          <a:rPr lang="en-US" sz="1600" b="1" i="1">
                            <a:latin typeface="Cambria Math" panose="02040503050406030204" pitchFamily="18" charset="0"/>
                            <a:cs typeface="Arial" panose="020B0604020202020204" pitchFamily="34" charset="0"/>
                          </a:rPr>
                          <m:t>𝒘</m:t>
                        </m:r>
                      </m:sub>
                    </m:sSub>
                  </m:oMath>
                </a14:m>
                <a:r>
                  <a:rPr lang="en-US" sz="1600" b="1">
                    <a:latin typeface="Calibri" panose="020F0502020204030204" pitchFamily="34" charset="0"/>
                    <a:cs typeface="Calibri" panose="020F0502020204030204" pitchFamily="34" charset="0"/>
                  </a:rPr>
                  <a:t>) [µm]</a:t>
                </a:r>
              </a:p>
            </p:txBody>
          </p:sp>
        </mc:Choice>
        <mc:Fallback>
          <p:sp>
            <p:nvSpPr>
              <p:cNvPr id="50" name="TextBox 49">
                <a:extLst>
                  <a:ext uri="{FF2B5EF4-FFF2-40B4-BE49-F238E27FC236}">
                    <a16:creationId xmlns:a16="http://schemas.microsoft.com/office/drawing/2014/main" id="{DB2DA021-8C29-446D-9C52-1AF728CE7073}"/>
                  </a:ext>
                </a:extLst>
              </p:cNvPr>
              <p:cNvSpPr txBox="1">
                <a:spLocks noRot="1" noChangeAspect="1" noMove="1" noResize="1" noEditPoints="1" noAdjustHandles="1" noChangeArrowheads="1" noChangeShapeType="1" noTextEdit="1"/>
              </p:cNvSpPr>
              <p:nvPr/>
            </p:nvSpPr>
            <p:spPr>
              <a:xfrm rot="16200000">
                <a:off x="-841638" y="6021147"/>
                <a:ext cx="2655511" cy="338554"/>
              </a:xfrm>
              <a:prstGeom prst="rect">
                <a:avLst/>
              </a:prstGeom>
              <a:blipFill>
                <a:blip r:embed="rId27"/>
                <a:stretch>
                  <a:fillRect l="-5357" r="-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5E626F23-DC90-4C29-B4BB-B49D72718E89}"/>
                  </a:ext>
                </a:extLst>
              </p:cNvPr>
              <p:cNvSpPr txBox="1"/>
              <p:nvPr/>
            </p:nvSpPr>
            <p:spPr>
              <a:xfrm rot="16200000">
                <a:off x="3651773" y="6063602"/>
                <a:ext cx="2898158" cy="360676"/>
              </a:xfrm>
              <a:prstGeom prst="rect">
                <a:avLst/>
              </a:prstGeom>
              <a:noFill/>
            </p:spPr>
            <p:txBody>
              <a:bodyPr wrap="square" rtlCol="0">
                <a:spAutoFit/>
              </a:bodyPr>
              <a:lstStyle/>
              <a:p>
                <a:pPr algn="ctr" rtl="0">
                  <a:defRPr/>
                </a:pPr>
                <a:r>
                  <a:rPr lang="en-US" sz="1600" b="1">
                    <a:latin typeface="Calibri" panose="020F0502020204030204" pitchFamily="34" charset="0"/>
                    <a:cs typeface="Calibri" panose="020F0502020204030204" pitchFamily="34" charset="0"/>
                  </a:rPr>
                  <a:t>RMS Edge Roughness </a:t>
                </a:r>
                <a:r>
                  <a:rPr lang="en-US" sz="1600" b="1">
                    <a:latin typeface="Calibri" panose="020F0502020204030204" pitchFamily="34" charset="0"/>
                    <a:ea typeface="Calibri" panose="020F0502020204030204" pitchFamily="34" charset="0"/>
                    <a:cs typeface="Calibri" panose="020F0502020204030204" pitchFamily="34" charset="0"/>
                  </a:rPr>
                  <a:t>(</a:t>
                </a:r>
                <a14:m>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𝑹</m:t>
                        </m:r>
                      </m:e>
                      <m:sub>
                        <m:r>
                          <a:rPr lang="en-US" sz="1600" b="1" i="1">
                            <a:latin typeface="Cambria Math" panose="02040503050406030204" pitchFamily="18" charset="0"/>
                            <a:cs typeface="Arial" panose="020B0604020202020204" pitchFamily="34" charset="0"/>
                          </a:rPr>
                          <m:t>𝒒</m:t>
                        </m:r>
                      </m:sub>
                    </m:sSub>
                  </m:oMath>
                </a14:m>
                <a:r>
                  <a:rPr lang="en-US" sz="1600" b="1">
                    <a:latin typeface="Calibri" panose="020F0502020204030204" pitchFamily="34" charset="0"/>
                    <a:ea typeface="Calibri" panose="020F0502020204030204" pitchFamily="34" charset="0"/>
                    <a:cs typeface="Calibri" panose="020F0502020204030204" pitchFamily="34" charset="0"/>
                  </a:rPr>
                  <a:t>) [µm]</a:t>
                </a:r>
                <a:endParaRPr lang="en-US" sz="1600" b="1">
                  <a:latin typeface="Calibri" panose="020F0502020204030204" pitchFamily="34" charset="0"/>
                  <a:cs typeface="Calibri" panose="020F0502020204030204" pitchFamily="34" charset="0"/>
                </a:endParaRPr>
              </a:p>
            </p:txBody>
          </p:sp>
        </mc:Choice>
        <mc:Fallback>
          <p:sp>
            <p:nvSpPr>
              <p:cNvPr id="51" name="TextBox 50">
                <a:extLst>
                  <a:ext uri="{FF2B5EF4-FFF2-40B4-BE49-F238E27FC236}">
                    <a16:creationId xmlns:a16="http://schemas.microsoft.com/office/drawing/2014/main" id="{5E626F23-DC90-4C29-B4BB-B49D72718E89}"/>
                  </a:ext>
                </a:extLst>
              </p:cNvPr>
              <p:cNvSpPr txBox="1">
                <a:spLocks noRot="1" noChangeAspect="1" noMove="1" noResize="1" noEditPoints="1" noAdjustHandles="1" noChangeArrowheads="1" noChangeShapeType="1" noTextEdit="1"/>
              </p:cNvSpPr>
              <p:nvPr/>
            </p:nvSpPr>
            <p:spPr>
              <a:xfrm rot="16200000">
                <a:off x="3651773" y="6063602"/>
                <a:ext cx="2898158" cy="360676"/>
              </a:xfrm>
              <a:prstGeom prst="rect">
                <a:avLst/>
              </a:prstGeom>
              <a:blipFill>
                <a:blip r:embed="rId28"/>
                <a:stretch>
                  <a:fillRect l="-3390" t="-421" r="-16949" b="-2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034D0A1D-03A1-4E1D-B596-F230C8216FBC}"/>
                  </a:ext>
                </a:extLst>
              </p:cNvPr>
              <p:cNvSpPr txBox="1"/>
              <p:nvPr/>
            </p:nvSpPr>
            <p:spPr>
              <a:xfrm rot="16200000">
                <a:off x="8152949" y="6082356"/>
                <a:ext cx="2857319" cy="323165"/>
              </a:xfrm>
              <a:prstGeom prst="rect">
                <a:avLst/>
              </a:prstGeom>
              <a:noFill/>
            </p:spPr>
            <p:txBody>
              <a:bodyPr wrap="square" rtlCol="0">
                <a:spAutoFit/>
              </a:bodyPr>
              <a:lstStyle/>
              <a:p>
                <a:pPr algn="ctr"/>
                <a:r>
                  <a:rPr lang="en-US" sz="1500" b="1">
                    <a:latin typeface="Calibri" panose="020F0502020204030204" pitchFamily="34" charset="0"/>
                    <a:cs typeface="Calibri" panose="020F0502020204030204" pitchFamily="34" charset="0"/>
                  </a:rPr>
                  <a:t>Overspray to Trace Area Ratio (</a:t>
                </a:r>
                <a14:m>
                  <m:oMath xmlns:m="http://schemas.openxmlformats.org/officeDocument/2006/math">
                    <m:r>
                      <a:rPr lang="en-US" sz="1500" b="1" i="1">
                        <a:latin typeface="Cambria Math" panose="02040503050406030204" pitchFamily="18" charset="0"/>
                        <a:ea typeface="Cambria Math" panose="02040503050406030204" pitchFamily="18" charset="0"/>
                        <a:cs typeface="Arial" panose="020B0604020202020204" pitchFamily="34" charset="0"/>
                      </a:rPr>
                      <m:t>𝜱</m:t>
                    </m:r>
                  </m:oMath>
                </a14:m>
                <a:r>
                  <a:rPr lang="en-US" sz="1500" b="1">
                    <a:latin typeface="Calibri" panose="020F0502020204030204" pitchFamily="34" charset="0"/>
                    <a:cs typeface="Calibri" panose="020F0502020204030204" pitchFamily="34" charset="0"/>
                  </a:rPr>
                  <a:t>)</a:t>
                </a:r>
              </a:p>
            </p:txBody>
          </p:sp>
        </mc:Choice>
        <mc:Fallback>
          <p:sp>
            <p:nvSpPr>
              <p:cNvPr id="52" name="TextBox 51">
                <a:extLst>
                  <a:ext uri="{FF2B5EF4-FFF2-40B4-BE49-F238E27FC236}">
                    <a16:creationId xmlns:a16="http://schemas.microsoft.com/office/drawing/2014/main" id="{034D0A1D-03A1-4E1D-B596-F230C8216FBC}"/>
                  </a:ext>
                </a:extLst>
              </p:cNvPr>
              <p:cNvSpPr txBox="1">
                <a:spLocks noRot="1" noChangeAspect="1" noMove="1" noResize="1" noEditPoints="1" noAdjustHandles="1" noChangeArrowheads="1" noChangeShapeType="1" noTextEdit="1"/>
              </p:cNvSpPr>
              <p:nvPr/>
            </p:nvSpPr>
            <p:spPr>
              <a:xfrm rot="16200000">
                <a:off x="8152949" y="6082356"/>
                <a:ext cx="2857319" cy="323165"/>
              </a:xfrm>
              <a:prstGeom prst="rect">
                <a:avLst/>
              </a:prstGeom>
              <a:blipFill>
                <a:blip r:embed="rId29"/>
                <a:stretch>
                  <a:fillRect l="-3774" t="-640" r="-20755" b="-640"/>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C49C50E-7ABE-47E6-9AAC-59A3EDB37DDF}"/>
              </a:ext>
            </a:extLst>
          </p:cNvPr>
          <p:cNvSpPr txBox="1"/>
          <p:nvPr/>
        </p:nvSpPr>
        <p:spPr>
          <a:xfrm rot="16200000">
            <a:off x="39533" y="2205839"/>
            <a:ext cx="1569282" cy="398441"/>
          </a:xfrm>
          <a:prstGeom prst="rect">
            <a:avLst/>
          </a:prstGeom>
          <a:noFill/>
          <a:ln>
            <a:noFill/>
          </a:ln>
        </p:spPr>
        <p:txBody>
          <a:bodyPr wrap="none" rtlCol="0">
            <a:spAutoFit/>
          </a:bodyPr>
          <a:lstStyle/>
          <a:p>
            <a:pPr algn="ctr"/>
            <a:r>
              <a:rPr lang="en-US" sz="1400" b="1">
                <a:solidFill>
                  <a:srgbClr val="0070C0"/>
                </a:solidFill>
                <a:latin typeface="Calibri" panose="020F0502020204030204" pitchFamily="34" charset="0"/>
                <a:cs typeface="Calibri" panose="020F0502020204030204" pitchFamily="34" charset="0"/>
              </a:rPr>
              <a:t>Experimental</a:t>
            </a:r>
          </a:p>
        </p:txBody>
      </p:sp>
      <p:sp>
        <p:nvSpPr>
          <p:cNvPr id="55" name="TextBox 54">
            <a:extLst>
              <a:ext uri="{FF2B5EF4-FFF2-40B4-BE49-F238E27FC236}">
                <a16:creationId xmlns:a16="http://schemas.microsoft.com/office/drawing/2014/main" id="{3F6C430E-EDC3-4AF9-B606-718306A996BD}"/>
              </a:ext>
            </a:extLst>
          </p:cNvPr>
          <p:cNvSpPr txBox="1"/>
          <p:nvPr/>
        </p:nvSpPr>
        <p:spPr>
          <a:xfrm rot="16200000">
            <a:off x="76612" y="3479975"/>
            <a:ext cx="1412078" cy="307777"/>
          </a:xfrm>
          <a:prstGeom prst="rect">
            <a:avLst/>
          </a:prstGeom>
          <a:noFill/>
          <a:ln>
            <a:noFill/>
          </a:ln>
        </p:spPr>
        <p:txBody>
          <a:bodyPr wrap="square" rtlCol="0">
            <a:spAutoFit/>
          </a:bodyPr>
          <a:lstStyle/>
          <a:p>
            <a:pPr algn="ctr"/>
            <a:r>
              <a:rPr lang="en-US" sz="1400" b="1">
                <a:solidFill>
                  <a:srgbClr val="FF0000"/>
                </a:solidFill>
                <a:latin typeface="Calibri" panose="020F0502020204030204" pitchFamily="34" charset="0"/>
                <a:cs typeface="Calibri" panose="020F0502020204030204" pitchFamily="34" charset="0"/>
              </a:rPr>
              <a:t>Generated</a:t>
            </a:r>
          </a:p>
        </p:txBody>
      </p:sp>
      <p:graphicFrame>
        <p:nvGraphicFramePr>
          <p:cNvPr id="56" name="Chart 55">
            <a:extLst>
              <a:ext uri="{FF2B5EF4-FFF2-40B4-BE49-F238E27FC236}">
                <a16:creationId xmlns:a16="http://schemas.microsoft.com/office/drawing/2014/main" id="{9311C52C-9580-4D00-81FD-715D861C1715}"/>
              </a:ext>
            </a:extLst>
          </p:cNvPr>
          <p:cNvGraphicFramePr>
            <a:graphicFrameLocks/>
          </p:cNvGraphicFramePr>
          <p:nvPr>
            <p:extLst>
              <p:ext uri="{D42A27DB-BD31-4B8C-83A1-F6EECF244321}">
                <p14:modId xmlns:p14="http://schemas.microsoft.com/office/powerpoint/2010/main" val="3295421380"/>
              </p:ext>
            </p:extLst>
          </p:nvPr>
        </p:nvGraphicFramePr>
        <p:xfrm>
          <a:off x="5871079" y="1285604"/>
          <a:ext cx="3522620" cy="3593592"/>
        </p:xfrm>
        <a:graphic>
          <a:graphicData uri="http://schemas.openxmlformats.org/drawingml/2006/chart">
            <c:chart xmlns:c="http://schemas.openxmlformats.org/drawingml/2006/chart" xmlns:r="http://schemas.openxmlformats.org/officeDocument/2006/relationships" r:id="rId30"/>
          </a:graphicData>
        </a:graphic>
      </p:graphicFrame>
      <p:grpSp>
        <p:nvGrpSpPr>
          <p:cNvPr id="57" name="Group 56">
            <a:extLst>
              <a:ext uri="{FF2B5EF4-FFF2-40B4-BE49-F238E27FC236}">
                <a16:creationId xmlns:a16="http://schemas.microsoft.com/office/drawing/2014/main" id="{4889EB8C-102F-4DE3-B1EE-18FAB9700807}"/>
              </a:ext>
            </a:extLst>
          </p:cNvPr>
          <p:cNvGrpSpPr/>
          <p:nvPr/>
        </p:nvGrpSpPr>
        <p:grpSpPr>
          <a:xfrm>
            <a:off x="11092224" y="1370951"/>
            <a:ext cx="3000239" cy="2659516"/>
            <a:chOff x="11310121" y="1495990"/>
            <a:chExt cx="3000239" cy="2659516"/>
          </a:xfrm>
        </p:grpSpPr>
        <p:sp>
          <p:nvSpPr>
            <p:cNvPr id="58" name="Rectangle 57">
              <a:extLst>
                <a:ext uri="{FF2B5EF4-FFF2-40B4-BE49-F238E27FC236}">
                  <a16:creationId xmlns:a16="http://schemas.microsoft.com/office/drawing/2014/main" id="{3CA78EB1-7A3F-460A-8EF6-B1FDEB149BCA}"/>
                </a:ext>
              </a:extLst>
            </p:cNvPr>
            <p:cNvSpPr/>
            <p:nvPr/>
          </p:nvSpPr>
          <p:spPr>
            <a:xfrm>
              <a:off x="11317978" y="1529686"/>
              <a:ext cx="365760" cy="36576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5FF5D66-A7C7-4CE0-BEAD-0A53F9E4DAA0}"/>
                </a:ext>
              </a:extLst>
            </p:cNvPr>
            <p:cNvSpPr/>
            <p:nvPr/>
          </p:nvSpPr>
          <p:spPr>
            <a:xfrm>
              <a:off x="11310121" y="2107419"/>
              <a:ext cx="365760"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0EBD284-7EE8-42E0-99BB-AEF7C26BB205}"/>
                </a:ext>
              </a:extLst>
            </p:cNvPr>
            <p:cNvSpPr txBox="1"/>
            <p:nvPr/>
          </p:nvSpPr>
          <p:spPr>
            <a:xfrm>
              <a:off x="11677475" y="1495990"/>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Experimental</a:t>
              </a:r>
            </a:p>
          </p:txBody>
        </p:sp>
        <p:sp>
          <p:nvSpPr>
            <p:cNvPr id="61" name="TextBox 60">
              <a:extLst>
                <a:ext uri="{FF2B5EF4-FFF2-40B4-BE49-F238E27FC236}">
                  <a16:creationId xmlns:a16="http://schemas.microsoft.com/office/drawing/2014/main" id="{8F0CD7CF-C4D0-4C67-AB31-FA6BA353E30B}"/>
                </a:ext>
              </a:extLst>
            </p:cNvPr>
            <p:cNvSpPr txBox="1"/>
            <p:nvPr/>
          </p:nvSpPr>
          <p:spPr>
            <a:xfrm>
              <a:off x="11681222" y="2040066"/>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Generated</a:t>
              </a:r>
            </a:p>
          </p:txBody>
        </p:sp>
        <p:sp>
          <p:nvSpPr>
            <p:cNvPr id="62" name="Rectangle 61">
              <a:extLst>
                <a:ext uri="{FF2B5EF4-FFF2-40B4-BE49-F238E27FC236}">
                  <a16:creationId xmlns:a16="http://schemas.microsoft.com/office/drawing/2014/main" id="{30729D4C-6B51-47E7-ACE0-EC7F3B05BBC9}"/>
                </a:ext>
              </a:extLst>
            </p:cNvPr>
            <p:cNvSpPr/>
            <p:nvPr/>
          </p:nvSpPr>
          <p:spPr>
            <a:xfrm>
              <a:off x="11317978" y="3226862"/>
              <a:ext cx="357903" cy="320040"/>
            </a:xfrm>
            <a:prstGeom prst="rect">
              <a:avLst/>
            </a:pr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C1CF0E0-FB6E-4F8E-8BC8-B555DA2CC40F}"/>
                </a:ext>
              </a:extLst>
            </p:cNvPr>
            <p:cNvSpPr/>
            <p:nvPr/>
          </p:nvSpPr>
          <p:spPr>
            <a:xfrm>
              <a:off x="11319620" y="2685573"/>
              <a:ext cx="357903" cy="320040"/>
            </a:xfrm>
            <a:prstGeom prst="rect">
              <a:avLst/>
            </a:prstGeom>
            <a:solidFill>
              <a:srgbClr val="00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7C82A78C-3E03-43C6-8CED-558141407D0B}"/>
                </a:ext>
              </a:extLst>
            </p:cNvPr>
            <p:cNvSpPr txBox="1"/>
            <p:nvPr/>
          </p:nvSpPr>
          <p:spPr>
            <a:xfrm>
              <a:off x="11685696" y="2618257"/>
              <a:ext cx="2624664"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Jaccard Index (</a:t>
              </a:r>
              <a:r>
                <a:rPr lang="en-US" sz="2400" b="1" err="1">
                  <a:latin typeface="Calibri" panose="020F0502020204030204" pitchFamily="34" charset="0"/>
                  <a:cs typeface="Calibri" panose="020F0502020204030204" pitchFamily="34" charset="0"/>
                </a:rPr>
                <a:t>IoU</a:t>
              </a:r>
              <a:r>
                <a:rPr lang="en-US" sz="2400" b="1">
                  <a:latin typeface="Calibri" panose="020F0502020204030204" pitchFamily="34" charset="0"/>
                  <a:cs typeface="Calibri" panose="020F0502020204030204" pitchFamily="34" charset="0"/>
                </a:rPr>
                <a:t>)</a:t>
              </a:r>
            </a:p>
          </p:txBody>
        </p:sp>
        <p:sp>
          <p:nvSpPr>
            <p:cNvPr id="71" name="TextBox 70">
              <a:extLst>
                <a:ext uri="{FF2B5EF4-FFF2-40B4-BE49-F238E27FC236}">
                  <a16:creationId xmlns:a16="http://schemas.microsoft.com/office/drawing/2014/main" id="{6DDFE5A7-C24E-4580-8630-8BBE065CCD81}"/>
                </a:ext>
              </a:extLst>
            </p:cNvPr>
            <p:cNvSpPr txBox="1"/>
            <p:nvPr/>
          </p:nvSpPr>
          <p:spPr>
            <a:xfrm>
              <a:off x="11685696" y="3128767"/>
              <a:ext cx="1519389"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Precision</a:t>
              </a:r>
            </a:p>
          </p:txBody>
        </p:sp>
        <p:sp>
          <p:nvSpPr>
            <p:cNvPr id="72" name="Rectangle 71">
              <a:extLst>
                <a:ext uri="{FF2B5EF4-FFF2-40B4-BE49-F238E27FC236}">
                  <a16:creationId xmlns:a16="http://schemas.microsoft.com/office/drawing/2014/main" id="{AF82BDB0-D117-42D5-8ECB-CB3074398409}"/>
                </a:ext>
              </a:extLst>
            </p:cNvPr>
            <p:cNvSpPr/>
            <p:nvPr/>
          </p:nvSpPr>
          <p:spPr>
            <a:xfrm>
              <a:off x="11324958" y="3770108"/>
              <a:ext cx="357903" cy="320040"/>
            </a:xfrm>
            <a:prstGeom prst="rect">
              <a:avLst/>
            </a:prstGeom>
            <a:solidFill>
              <a:srgbClr val="8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DD4F976B-A5A1-44EC-9A4D-1A16CFC52C00}"/>
                </a:ext>
              </a:extLst>
            </p:cNvPr>
            <p:cNvSpPr txBox="1"/>
            <p:nvPr/>
          </p:nvSpPr>
          <p:spPr>
            <a:xfrm>
              <a:off x="11694037" y="3693841"/>
              <a:ext cx="1711785"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F1 Score</a:t>
              </a:r>
            </a:p>
          </p:txBody>
        </p:sp>
      </p:grpSp>
      <p:sp>
        <p:nvSpPr>
          <p:cNvPr id="78" name="TextBox 77">
            <a:extLst>
              <a:ext uri="{FF2B5EF4-FFF2-40B4-BE49-F238E27FC236}">
                <a16:creationId xmlns:a16="http://schemas.microsoft.com/office/drawing/2014/main" id="{75445B3B-188F-41B7-A396-BAD05388FB37}"/>
              </a:ext>
            </a:extLst>
          </p:cNvPr>
          <p:cNvSpPr txBox="1"/>
          <p:nvPr/>
        </p:nvSpPr>
        <p:spPr>
          <a:xfrm>
            <a:off x="2668191" y="7355250"/>
            <a:ext cx="1465000"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12</a:t>
            </a:r>
          </a:p>
        </p:txBody>
      </p:sp>
      <p:sp>
        <p:nvSpPr>
          <p:cNvPr id="79" name="TextBox 78">
            <a:extLst>
              <a:ext uri="{FF2B5EF4-FFF2-40B4-BE49-F238E27FC236}">
                <a16:creationId xmlns:a16="http://schemas.microsoft.com/office/drawing/2014/main" id="{87D72EE7-E022-4015-ACD0-F6A5D8C88FB7}"/>
              </a:ext>
            </a:extLst>
          </p:cNvPr>
          <p:cNvSpPr txBox="1"/>
          <p:nvPr/>
        </p:nvSpPr>
        <p:spPr>
          <a:xfrm>
            <a:off x="1764596" y="7346411"/>
            <a:ext cx="1364901"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9</a:t>
            </a:r>
          </a:p>
        </p:txBody>
      </p:sp>
      <p:sp>
        <p:nvSpPr>
          <p:cNvPr id="80" name="TextBox 79">
            <a:extLst>
              <a:ext uri="{FF2B5EF4-FFF2-40B4-BE49-F238E27FC236}">
                <a16:creationId xmlns:a16="http://schemas.microsoft.com/office/drawing/2014/main" id="{C361034D-0422-400E-B652-329E57AC497A}"/>
              </a:ext>
            </a:extLst>
          </p:cNvPr>
          <p:cNvSpPr txBox="1"/>
          <p:nvPr/>
        </p:nvSpPr>
        <p:spPr>
          <a:xfrm>
            <a:off x="794088" y="7337572"/>
            <a:ext cx="1317173"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6</a:t>
            </a:r>
          </a:p>
        </p:txBody>
      </p:sp>
      <p:sp>
        <p:nvSpPr>
          <p:cNvPr id="86" name="TextBox 85">
            <a:extLst>
              <a:ext uri="{FF2B5EF4-FFF2-40B4-BE49-F238E27FC236}">
                <a16:creationId xmlns:a16="http://schemas.microsoft.com/office/drawing/2014/main" id="{0D90108B-FA3C-4E5F-AE76-B723F040E8D3}"/>
              </a:ext>
            </a:extLst>
          </p:cNvPr>
          <p:cNvSpPr txBox="1"/>
          <p:nvPr/>
        </p:nvSpPr>
        <p:spPr>
          <a:xfrm>
            <a:off x="7218649" y="7462160"/>
            <a:ext cx="1465000"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12</a:t>
            </a:r>
          </a:p>
        </p:txBody>
      </p:sp>
      <p:sp>
        <p:nvSpPr>
          <p:cNvPr id="92" name="TextBox 91">
            <a:extLst>
              <a:ext uri="{FF2B5EF4-FFF2-40B4-BE49-F238E27FC236}">
                <a16:creationId xmlns:a16="http://schemas.microsoft.com/office/drawing/2014/main" id="{3C6FCACA-81A0-45C4-ABF0-927A16D3CA85}"/>
              </a:ext>
            </a:extLst>
          </p:cNvPr>
          <p:cNvSpPr txBox="1"/>
          <p:nvPr/>
        </p:nvSpPr>
        <p:spPr>
          <a:xfrm>
            <a:off x="6315054" y="7453321"/>
            <a:ext cx="1364901"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9</a:t>
            </a:r>
          </a:p>
        </p:txBody>
      </p:sp>
      <p:sp>
        <p:nvSpPr>
          <p:cNvPr id="93" name="TextBox 92">
            <a:extLst>
              <a:ext uri="{FF2B5EF4-FFF2-40B4-BE49-F238E27FC236}">
                <a16:creationId xmlns:a16="http://schemas.microsoft.com/office/drawing/2014/main" id="{A45259DE-5092-45B8-B01C-7630392DFAE0}"/>
              </a:ext>
            </a:extLst>
          </p:cNvPr>
          <p:cNvSpPr txBox="1"/>
          <p:nvPr/>
        </p:nvSpPr>
        <p:spPr>
          <a:xfrm>
            <a:off x="5344546" y="7444482"/>
            <a:ext cx="1317173"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6</a:t>
            </a:r>
          </a:p>
        </p:txBody>
      </p:sp>
      <p:sp>
        <p:nvSpPr>
          <p:cNvPr id="94" name="TextBox 93">
            <a:extLst>
              <a:ext uri="{FF2B5EF4-FFF2-40B4-BE49-F238E27FC236}">
                <a16:creationId xmlns:a16="http://schemas.microsoft.com/office/drawing/2014/main" id="{11162BA0-6700-4E81-B0C8-110142AF37BF}"/>
              </a:ext>
            </a:extLst>
          </p:cNvPr>
          <p:cNvSpPr txBox="1"/>
          <p:nvPr/>
        </p:nvSpPr>
        <p:spPr>
          <a:xfrm>
            <a:off x="11722925" y="7456430"/>
            <a:ext cx="1465000"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12</a:t>
            </a:r>
          </a:p>
        </p:txBody>
      </p:sp>
      <p:sp>
        <p:nvSpPr>
          <p:cNvPr id="95" name="TextBox 94">
            <a:extLst>
              <a:ext uri="{FF2B5EF4-FFF2-40B4-BE49-F238E27FC236}">
                <a16:creationId xmlns:a16="http://schemas.microsoft.com/office/drawing/2014/main" id="{01B883CB-91AA-4F13-A50E-ABB29BF2659F}"/>
              </a:ext>
            </a:extLst>
          </p:cNvPr>
          <p:cNvSpPr txBox="1"/>
          <p:nvPr/>
        </p:nvSpPr>
        <p:spPr>
          <a:xfrm>
            <a:off x="10819330" y="7447591"/>
            <a:ext cx="1364901"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9</a:t>
            </a:r>
          </a:p>
        </p:txBody>
      </p:sp>
      <p:sp>
        <p:nvSpPr>
          <p:cNvPr id="96" name="TextBox 95">
            <a:extLst>
              <a:ext uri="{FF2B5EF4-FFF2-40B4-BE49-F238E27FC236}">
                <a16:creationId xmlns:a16="http://schemas.microsoft.com/office/drawing/2014/main" id="{C413E57A-7830-4F5C-A0CF-0D67B3EE7AAB}"/>
              </a:ext>
            </a:extLst>
          </p:cNvPr>
          <p:cNvSpPr txBox="1"/>
          <p:nvPr/>
        </p:nvSpPr>
        <p:spPr>
          <a:xfrm>
            <a:off x="9848822" y="7438752"/>
            <a:ext cx="1317173"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6</a:t>
            </a:r>
          </a:p>
        </p:txBody>
      </p:sp>
    </p:spTree>
    <p:extLst>
      <p:ext uri="{BB962C8B-B14F-4D97-AF65-F5344CB8AC3E}">
        <p14:creationId xmlns:p14="http://schemas.microsoft.com/office/powerpoint/2010/main" val="3123186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1FA5D-A6EB-4D1D-B180-3EF6EF238CE8}"/>
            </a:ext>
          </a:extLst>
        </p:cNvPr>
        <p:cNvGrpSpPr/>
        <p:nvPr/>
      </p:nvGrpSpPr>
      <p:grpSpPr>
        <a:xfrm>
          <a:off x="0" y="0"/>
          <a:ext cx="0" cy="0"/>
          <a:chOff x="0" y="0"/>
          <a:chExt cx="0" cy="0"/>
        </a:xfrm>
      </p:grpSpPr>
      <p:sp>
        <p:nvSpPr>
          <p:cNvPr id="2" name="TextBox 25">
            <a:extLst>
              <a:ext uri="{FF2B5EF4-FFF2-40B4-BE49-F238E27FC236}">
                <a16:creationId xmlns:a16="http://schemas.microsoft.com/office/drawing/2014/main" id="{80107FA6-2A8E-E89D-9BCD-881E9378A495}"/>
              </a:ext>
            </a:extLst>
          </p:cNvPr>
          <p:cNvSpPr/>
          <p:nvPr/>
        </p:nvSpPr>
        <p:spPr>
          <a:xfrm>
            <a:off x="320040" y="206416"/>
            <a:ext cx="1399032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Impact of ATM on Predicted Morphology</a:t>
            </a:r>
            <a:endParaRPr lang="en-US" sz="4400" b="0" strike="noStrike" spc="-1">
              <a:solidFill>
                <a:srgbClr val="FFFFFF"/>
              </a:solidFill>
              <a:latin typeface="Arial"/>
            </a:endParaRPr>
          </a:p>
        </p:txBody>
      </p:sp>
      <p:grpSp>
        <p:nvGrpSpPr>
          <p:cNvPr id="32" name="Group 31">
            <a:extLst>
              <a:ext uri="{FF2B5EF4-FFF2-40B4-BE49-F238E27FC236}">
                <a16:creationId xmlns:a16="http://schemas.microsoft.com/office/drawing/2014/main" id="{037A00C8-A8BC-1600-4D94-3189B867DE6A}"/>
              </a:ext>
            </a:extLst>
          </p:cNvPr>
          <p:cNvGrpSpPr/>
          <p:nvPr/>
        </p:nvGrpSpPr>
        <p:grpSpPr>
          <a:xfrm>
            <a:off x="929895" y="1515071"/>
            <a:ext cx="4074269" cy="3086832"/>
            <a:chOff x="36772377" y="5803049"/>
            <a:chExt cx="3092413" cy="2341066"/>
          </a:xfrm>
        </p:grpSpPr>
        <p:pic>
          <p:nvPicPr>
            <p:cNvPr id="33" name="Picture 32" descr="A black and white image of a line&#10;&#10;AI-generated content may be incorrect.">
              <a:extLst>
                <a:ext uri="{FF2B5EF4-FFF2-40B4-BE49-F238E27FC236}">
                  <a16:creationId xmlns:a16="http://schemas.microsoft.com/office/drawing/2014/main" id="{52037776-25BE-ABBC-3C6F-1423B6304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02852" y="6848381"/>
              <a:ext cx="914400" cy="914400"/>
            </a:xfrm>
            <a:prstGeom prst="rect">
              <a:avLst/>
            </a:prstGeom>
            <a:ln>
              <a:solidFill>
                <a:srgbClr val="FF0000"/>
              </a:solidFill>
            </a:ln>
          </p:spPr>
        </p:pic>
        <p:pic>
          <p:nvPicPr>
            <p:cNvPr id="34" name="Picture 33" descr="A black and white speckled background&#10;&#10;AI-generated content may be incorrect.">
              <a:extLst>
                <a:ext uri="{FF2B5EF4-FFF2-40B4-BE49-F238E27FC236}">
                  <a16:creationId xmlns:a16="http://schemas.microsoft.com/office/drawing/2014/main" id="{1E00C7B7-5FE0-5056-73DE-89CAD96473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36898580" y="5869973"/>
              <a:ext cx="914400" cy="914400"/>
            </a:xfrm>
            <a:prstGeom prst="rect">
              <a:avLst/>
            </a:prstGeom>
            <a:ln>
              <a:solidFill>
                <a:srgbClr val="0070C0"/>
              </a:solidFill>
            </a:ln>
          </p:spPr>
        </p:pic>
        <p:sp>
          <p:nvSpPr>
            <p:cNvPr id="35" name="TextBox 34">
              <a:extLst>
                <a:ext uri="{FF2B5EF4-FFF2-40B4-BE49-F238E27FC236}">
                  <a16:creationId xmlns:a16="http://schemas.microsoft.com/office/drawing/2014/main" id="{B9864A4F-64D5-6CEF-77C3-D7FB8E0177B7}"/>
                </a:ext>
              </a:extLst>
            </p:cNvPr>
            <p:cNvSpPr txBox="1"/>
            <p:nvPr/>
          </p:nvSpPr>
          <p:spPr>
            <a:xfrm>
              <a:off x="38738702" y="7805561"/>
              <a:ext cx="1126088"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ATM = 36.5</a:t>
              </a:r>
            </a:p>
          </p:txBody>
        </p:sp>
        <p:sp>
          <p:nvSpPr>
            <p:cNvPr id="36" name="TextBox 35">
              <a:extLst>
                <a:ext uri="{FF2B5EF4-FFF2-40B4-BE49-F238E27FC236}">
                  <a16:creationId xmlns:a16="http://schemas.microsoft.com/office/drawing/2014/main" id="{D38AEAB6-422E-575F-F4F9-7130C80E3F24}"/>
                </a:ext>
              </a:extLst>
            </p:cNvPr>
            <p:cNvSpPr txBox="1"/>
            <p:nvPr/>
          </p:nvSpPr>
          <p:spPr>
            <a:xfrm>
              <a:off x="37760219" y="7759019"/>
              <a:ext cx="1126088"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ATM = 30</a:t>
              </a:r>
            </a:p>
          </p:txBody>
        </p:sp>
        <p:sp>
          <p:nvSpPr>
            <p:cNvPr id="37" name="TextBox 36">
              <a:extLst>
                <a:ext uri="{FF2B5EF4-FFF2-40B4-BE49-F238E27FC236}">
                  <a16:creationId xmlns:a16="http://schemas.microsoft.com/office/drawing/2014/main" id="{C39F0650-0C47-7FCC-8ABE-A8EC7F258C04}"/>
                </a:ext>
              </a:extLst>
            </p:cNvPr>
            <p:cNvSpPr txBox="1"/>
            <p:nvPr/>
          </p:nvSpPr>
          <p:spPr>
            <a:xfrm>
              <a:off x="36772377" y="7759020"/>
              <a:ext cx="1126088"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ATM = 23.5</a:t>
              </a:r>
            </a:p>
          </p:txBody>
        </p:sp>
        <p:grpSp>
          <p:nvGrpSpPr>
            <p:cNvPr id="38" name="Group 37">
              <a:extLst>
                <a:ext uri="{FF2B5EF4-FFF2-40B4-BE49-F238E27FC236}">
                  <a16:creationId xmlns:a16="http://schemas.microsoft.com/office/drawing/2014/main" id="{DEDB74EF-CDC1-6E10-819E-8581F96D7618}"/>
                </a:ext>
              </a:extLst>
            </p:cNvPr>
            <p:cNvGrpSpPr/>
            <p:nvPr/>
          </p:nvGrpSpPr>
          <p:grpSpPr>
            <a:xfrm>
              <a:off x="36913222" y="6566604"/>
              <a:ext cx="479618" cy="215444"/>
              <a:chOff x="1676542" y="2082739"/>
              <a:chExt cx="479618" cy="215444"/>
            </a:xfrm>
          </p:grpSpPr>
          <p:cxnSp>
            <p:nvCxnSpPr>
              <p:cNvPr id="51" name="Straight Connector 50">
                <a:extLst>
                  <a:ext uri="{FF2B5EF4-FFF2-40B4-BE49-F238E27FC236}">
                    <a16:creationId xmlns:a16="http://schemas.microsoft.com/office/drawing/2014/main" id="{58DBCF2B-B829-9779-892B-A860A5350BED}"/>
                  </a:ext>
                </a:extLst>
              </p:cNvPr>
              <p:cNvCxnSpPr>
                <a:cxnSpLocks/>
              </p:cNvCxnSpPr>
              <p:nvPr/>
            </p:nvCxnSpPr>
            <p:spPr>
              <a:xfrm>
                <a:off x="1718382" y="2100286"/>
                <a:ext cx="22860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DF90DCD4-BC93-C93C-BE4C-C51D5E53799F}"/>
                  </a:ext>
                </a:extLst>
              </p:cNvPr>
              <p:cNvSpPr txBox="1"/>
              <p:nvPr/>
            </p:nvSpPr>
            <p:spPr>
              <a:xfrm>
                <a:off x="1676542" y="2082739"/>
                <a:ext cx="479618"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50 µm</a:t>
                </a:r>
              </a:p>
            </p:txBody>
          </p:sp>
        </p:grpSp>
        <p:grpSp>
          <p:nvGrpSpPr>
            <p:cNvPr id="39" name="Group 38">
              <a:extLst>
                <a:ext uri="{FF2B5EF4-FFF2-40B4-BE49-F238E27FC236}">
                  <a16:creationId xmlns:a16="http://schemas.microsoft.com/office/drawing/2014/main" id="{C811F5DE-8C31-6851-C571-37C05CFE0F8B}"/>
                </a:ext>
              </a:extLst>
            </p:cNvPr>
            <p:cNvGrpSpPr/>
            <p:nvPr/>
          </p:nvGrpSpPr>
          <p:grpSpPr>
            <a:xfrm>
              <a:off x="36861430" y="7569811"/>
              <a:ext cx="479618" cy="215444"/>
              <a:chOff x="1655381" y="2084722"/>
              <a:chExt cx="479618" cy="215444"/>
            </a:xfrm>
          </p:grpSpPr>
          <p:cxnSp>
            <p:nvCxnSpPr>
              <p:cNvPr id="49" name="Straight Connector 48">
                <a:extLst>
                  <a:ext uri="{FF2B5EF4-FFF2-40B4-BE49-F238E27FC236}">
                    <a16:creationId xmlns:a16="http://schemas.microsoft.com/office/drawing/2014/main" id="{762E57DB-2F55-2AF2-FC2F-3626F4AE495A}"/>
                  </a:ext>
                </a:extLst>
              </p:cNvPr>
              <p:cNvCxnSpPr>
                <a:cxnSpLocks/>
              </p:cNvCxnSpPr>
              <p:nvPr/>
            </p:nvCxnSpPr>
            <p:spPr>
              <a:xfrm>
                <a:off x="1718382" y="2100286"/>
                <a:ext cx="22860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DBBB81CA-964B-6C36-981D-9B53CDBC3CA0}"/>
                  </a:ext>
                </a:extLst>
              </p:cNvPr>
              <p:cNvSpPr txBox="1"/>
              <p:nvPr/>
            </p:nvSpPr>
            <p:spPr>
              <a:xfrm>
                <a:off x="1655381" y="2084722"/>
                <a:ext cx="479618"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50 µm</a:t>
                </a:r>
              </a:p>
            </p:txBody>
          </p:sp>
        </p:grpSp>
        <p:grpSp>
          <p:nvGrpSpPr>
            <p:cNvPr id="40" name="Group 39">
              <a:extLst>
                <a:ext uri="{FF2B5EF4-FFF2-40B4-BE49-F238E27FC236}">
                  <a16:creationId xmlns:a16="http://schemas.microsoft.com/office/drawing/2014/main" id="{1E808052-B259-4955-6A5D-BA7FF508CFB5}"/>
                </a:ext>
              </a:extLst>
            </p:cNvPr>
            <p:cNvGrpSpPr/>
            <p:nvPr/>
          </p:nvGrpSpPr>
          <p:grpSpPr>
            <a:xfrm>
              <a:off x="36892761" y="5803049"/>
              <a:ext cx="374702" cy="349846"/>
              <a:chOff x="927541" y="598269"/>
              <a:chExt cx="374702" cy="349846"/>
            </a:xfrm>
          </p:grpSpPr>
          <p:cxnSp>
            <p:nvCxnSpPr>
              <p:cNvPr id="45" name="Straight Arrow Connector 44">
                <a:extLst>
                  <a:ext uri="{FF2B5EF4-FFF2-40B4-BE49-F238E27FC236}">
                    <a16:creationId xmlns:a16="http://schemas.microsoft.com/office/drawing/2014/main" id="{779589DB-984C-DB25-43B5-B96260D156DF}"/>
                  </a:ext>
                </a:extLst>
              </p:cNvPr>
              <p:cNvCxnSpPr>
                <a:cxnSpLocks/>
              </p:cNvCxnSpPr>
              <p:nvPr/>
            </p:nvCxnSpPr>
            <p:spPr>
              <a:xfrm flipV="1">
                <a:off x="989842" y="708778"/>
                <a:ext cx="0" cy="18288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E0173B03-5B02-4536-ADAB-A6D7D9893630}"/>
                  </a:ext>
                </a:extLst>
              </p:cNvPr>
              <p:cNvCxnSpPr>
                <a:cxnSpLocks/>
              </p:cNvCxnSpPr>
              <p:nvPr/>
            </p:nvCxnSpPr>
            <p:spPr>
              <a:xfrm>
                <a:off x="984399" y="890303"/>
                <a:ext cx="182880"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9439EA17-F99F-B9CD-80D3-121E305E751B}"/>
                  </a:ext>
                </a:extLst>
              </p:cNvPr>
              <p:cNvSpPr txBox="1"/>
              <p:nvPr/>
            </p:nvSpPr>
            <p:spPr>
              <a:xfrm>
                <a:off x="927541" y="598269"/>
                <a:ext cx="253596"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X</a:t>
                </a:r>
              </a:p>
            </p:txBody>
          </p:sp>
          <p:sp>
            <p:nvSpPr>
              <p:cNvPr id="48" name="TextBox 47">
                <a:extLst>
                  <a:ext uri="{FF2B5EF4-FFF2-40B4-BE49-F238E27FC236}">
                    <a16:creationId xmlns:a16="http://schemas.microsoft.com/office/drawing/2014/main" id="{11453A9A-774A-AFF6-02CB-1413AD17D2E3}"/>
                  </a:ext>
                </a:extLst>
              </p:cNvPr>
              <p:cNvSpPr txBox="1"/>
              <p:nvPr/>
            </p:nvSpPr>
            <p:spPr>
              <a:xfrm>
                <a:off x="1048647" y="732671"/>
                <a:ext cx="253596"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Y</a:t>
                </a:r>
              </a:p>
            </p:txBody>
          </p:sp>
        </p:grpSp>
        <p:pic>
          <p:nvPicPr>
            <p:cNvPr id="41" name="Picture 40" descr="A black line with a white background&#10;&#10;AI-generated content may be incorrect.">
              <a:extLst>
                <a:ext uri="{FF2B5EF4-FFF2-40B4-BE49-F238E27FC236}">
                  <a16:creationId xmlns:a16="http://schemas.microsoft.com/office/drawing/2014/main" id="{4B7F1A16-6975-F5B7-1DE4-B4CBFD849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86207" y="5869973"/>
              <a:ext cx="914400" cy="914400"/>
            </a:xfrm>
            <a:prstGeom prst="rect">
              <a:avLst/>
            </a:prstGeom>
            <a:ln>
              <a:solidFill>
                <a:srgbClr val="0070C0"/>
              </a:solidFill>
            </a:ln>
          </p:spPr>
        </p:pic>
        <p:pic>
          <p:nvPicPr>
            <p:cNvPr id="42" name="Picture 41" descr="A black line on a white background&#10;&#10;AI-generated content may be incorrect.">
              <a:extLst>
                <a:ext uri="{FF2B5EF4-FFF2-40B4-BE49-F238E27FC236}">
                  <a16:creationId xmlns:a16="http://schemas.microsoft.com/office/drawing/2014/main" id="{ECE4C42D-EA8A-5368-9568-A9FFC2D533A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864615" y="5869973"/>
              <a:ext cx="914400" cy="914400"/>
            </a:xfrm>
            <a:prstGeom prst="rect">
              <a:avLst/>
            </a:prstGeom>
            <a:ln>
              <a:solidFill>
                <a:srgbClr val="0070C0"/>
              </a:solidFill>
            </a:ln>
          </p:spPr>
        </p:pic>
        <p:pic>
          <p:nvPicPr>
            <p:cNvPr id="43" name="Picture 42" descr="A black and white image of a black line&#10;&#10;AI-generated content may be incorrect.">
              <a:extLst>
                <a:ext uri="{FF2B5EF4-FFF2-40B4-BE49-F238E27FC236}">
                  <a16:creationId xmlns:a16="http://schemas.microsoft.com/office/drawing/2014/main" id="{355839A6-501C-75D9-E703-1882B801D8D5}"/>
                </a:ext>
              </a:extLst>
            </p:cNvPr>
            <p:cNvPicPr>
              <a:picLocks noChangeAspect="1"/>
            </p:cNvPicPr>
            <p:nvPr/>
          </p:nvPicPr>
          <p:blipFill>
            <a:blip r:embed="rId7" cstate="print">
              <a:biLevel thresh="75000"/>
              <a:extLst>
                <a:ext uri="{28A0092B-C50C-407E-A947-70E740481C1C}">
                  <a14:useLocalDpi xmlns:a14="http://schemas.microsoft.com/office/drawing/2010/main" val="0"/>
                </a:ext>
              </a:extLst>
            </a:blip>
            <a:srcRect l="15491" r="15040"/>
            <a:stretch/>
          </p:blipFill>
          <p:spPr>
            <a:xfrm rot="10800000">
              <a:off x="38864615" y="6848381"/>
              <a:ext cx="914399" cy="914400"/>
            </a:xfrm>
            <a:prstGeom prst="rect">
              <a:avLst/>
            </a:prstGeom>
            <a:ln>
              <a:solidFill>
                <a:srgbClr val="FF0000"/>
              </a:solidFill>
            </a:ln>
          </p:spPr>
        </p:pic>
        <p:pic>
          <p:nvPicPr>
            <p:cNvPr id="44" name="Picture 43" descr="A black paint splatter on a white background&#10;&#10;AI-generated content may be incorrect.">
              <a:extLst>
                <a:ext uri="{FF2B5EF4-FFF2-40B4-BE49-F238E27FC236}">
                  <a16:creationId xmlns:a16="http://schemas.microsoft.com/office/drawing/2014/main" id="{1B609846-6635-AAA5-4407-93F157787635}"/>
                </a:ext>
              </a:extLst>
            </p:cNvPr>
            <p:cNvPicPr>
              <a:picLocks noChangeAspect="1"/>
            </p:cNvPicPr>
            <p:nvPr/>
          </p:nvPicPr>
          <p:blipFill>
            <a:blip r:embed="rId8" cstate="print">
              <a:biLevel thresh="75000"/>
              <a:extLst>
                <a:ext uri="{28A0092B-C50C-407E-A947-70E740481C1C}">
                  <a14:useLocalDpi xmlns:a14="http://schemas.microsoft.com/office/drawing/2010/main" val="0"/>
                </a:ext>
              </a:extLst>
            </a:blip>
            <a:srcRect l="16033" r="8993"/>
            <a:stretch/>
          </p:blipFill>
          <p:spPr>
            <a:xfrm>
              <a:off x="37886207" y="6848381"/>
              <a:ext cx="914403" cy="914400"/>
            </a:xfrm>
            <a:prstGeom prst="rect">
              <a:avLst/>
            </a:prstGeom>
            <a:ln>
              <a:solidFill>
                <a:srgbClr val="FF0000"/>
              </a:solidFill>
            </a:ln>
          </p:spPr>
        </p:pic>
      </p:grpSp>
      <mc:AlternateContent xmlns:mc="http://schemas.openxmlformats.org/markup-compatibility/2006">
        <mc:Choice xmlns:cx1="http://schemas.microsoft.com/office/drawing/2015/9/8/chartex" Requires="cx1">
          <p:graphicFrame>
            <p:nvGraphicFramePr>
              <p:cNvPr id="53" name="Chart 52">
                <a:extLst>
                  <a:ext uri="{FF2B5EF4-FFF2-40B4-BE49-F238E27FC236}">
                    <a16:creationId xmlns:a16="http://schemas.microsoft.com/office/drawing/2014/main" id="{5220EAF3-CAA1-4219-35D7-EAB78612F2DE}"/>
                  </a:ext>
                </a:extLst>
              </p:cNvPr>
              <p:cNvGraphicFramePr/>
              <p:nvPr>
                <p:extLst>
                  <p:ext uri="{D42A27DB-BD31-4B8C-83A1-F6EECF244321}">
                    <p14:modId xmlns:p14="http://schemas.microsoft.com/office/powerpoint/2010/main" val="2266439268"/>
                  </p:ext>
                </p:extLst>
              </p:nvPr>
            </p:nvGraphicFramePr>
            <p:xfrm>
              <a:off x="3578935" y="5096024"/>
              <a:ext cx="1004157" cy="2615182"/>
            </p:xfrm>
            <a:graphic>
              <a:graphicData uri="http://schemas.microsoft.com/office/drawing/2014/chartex">
                <cx:chart xmlns:cx="http://schemas.microsoft.com/office/drawing/2014/chartex" xmlns:r="http://schemas.openxmlformats.org/officeDocument/2006/relationships" r:id="rId9"/>
              </a:graphicData>
            </a:graphic>
          </p:graphicFrame>
        </mc:Choice>
        <mc:Fallback>
          <p:pic>
            <p:nvPicPr>
              <p:cNvPr id="53" name="Chart 52">
                <a:extLst>
                  <a:ext uri="{FF2B5EF4-FFF2-40B4-BE49-F238E27FC236}">
                    <a16:creationId xmlns:a16="http://schemas.microsoft.com/office/drawing/2014/main" id="{5220EAF3-CAA1-4219-35D7-EAB78612F2DE}"/>
                  </a:ext>
                </a:extLst>
              </p:cNvPr>
              <p:cNvPicPr>
                <a:picLocks noGrp="1" noRot="1" noChangeAspect="1" noMove="1" noResize="1" noEditPoints="1" noAdjustHandles="1" noChangeArrowheads="1" noChangeShapeType="1"/>
              </p:cNvPicPr>
              <p:nvPr/>
            </p:nvPicPr>
            <p:blipFill>
              <a:blip r:embed="rId10"/>
              <a:stretch>
                <a:fillRect/>
              </a:stretch>
            </p:blipFill>
            <p:spPr>
              <a:xfrm>
                <a:off x="3578935" y="5096024"/>
                <a:ext cx="1004157" cy="2615182"/>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54" name="Chart 53">
                <a:extLst>
                  <a:ext uri="{FF2B5EF4-FFF2-40B4-BE49-F238E27FC236}">
                    <a16:creationId xmlns:a16="http://schemas.microsoft.com/office/drawing/2014/main" id="{3690D942-30A9-B786-646F-EEBE49F4F994}"/>
                  </a:ext>
                </a:extLst>
              </p:cNvPr>
              <p:cNvGraphicFramePr/>
              <p:nvPr>
                <p:extLst>
                  <p:ext uri="{D42A27DB-BD31-4B8C-83A1-F6EECF244321}">
                    <p14:modId xmlns:p14="http://schemas.microsoft.com/office/powerpoint/2010/main" val="3369341028"/>
                  </p:ext>
                </p:extLst>
              </p:nvPr>
            </p:nvGraphicFramePr>
            <p:xfrm>
              <a:off x="2590753" y="5098239"/>
              <a:ext cx="1005840" cy="2615182"/>
            </p:xfrm>
            <a:graphic>
              <a:graphicData uri="http://schemas.microsoft.com/office/drawing/2014/chartex">
                <cx:chart xmlns:cx="http://schemas.microsoft.com/office/drawing/2014/chartex" xmlns:r="http://schemas.openxmlformats.org/officeDocument/2006/relationships" r:id="rId11"/>
              </a:graphicData>
            </a:graphic>
          </p:graphicFrame>
        </mc:Choice>
        <mc:Fallback>
          <p:pic>
            <p:nvPicPr>
              <p:cNvPr id="54" name="Chart 53">
                <a:extLst>
                  <a:ext uri="{FF2B5EF4-FFF2-40B4-BE49-F238E27FC236}">
                    <a16:creationId xmlns:a16="http://schemas.microsoft.com/office/drawing/2014/main" id="{3690D942-30A9-B786-646F-EEBE49F4F994}"/>
                  </a:ext>
                </a:extLst>
              </p:cNvPr>
              <p:cNvPicPr>
                <a:picLocks noGrp="1" noRot="1" noChangeAspect="1" noMove="1" noResize="1" noEditPoints="1" noAdjustHandles="1" noChangeArrowheads="1" noChangeShapeType="1"/>
              </p:cNvPicPr>
              <p:nvPr/>
            </p:nvPicPr>
            <p:blipFill>
              <a:blip r:embed="rId12"/>
              <a:stretch>
                <a:fillRect/>
              </a:stretch>
            </p:blipFill>
            <p:spPr>
              <a:xfrm>
                <a:off x="2590753" y="5098239"/>
                <a:ext cx="1005840" cy="2615182"/>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55" name="Chart 54">
                <a:extLst>
                  <a:ext uri="{FF2B5EF4-FFF2-40B4-BE49-F238E27FC236}">
                    <a16:creationId xmlns:a16="http://schemas.microsoft.com/office/drawing/2014/main" id="{E88B99F8-B66A-17D4-E355-CF2F6103657B}"/>
                  </a:ext>
                </a:extLst>
              </p:cNvPr>
              <p:cNvGraphicFramePr/>
              <p:nvPr>
                <p:extLst>
                  <p:ext uri="{D42A27DB-BD31-4B8C-83A1-F6EECF244321}">
                    <p14:modId xmlns:p14="http://schemas.microsoft.com/office/powerpoint/2010/main" val="2490943939"/>
                  </p:ext>
                </p:extLst>
              </p:nvPr>
            </p:nvGraphicFramePr>
            <p:xfrm>
              <a:off x="1301597" y="5030736"/>
              <a:ext cx="1325471" cy="2748514"/>
            </p:xfrm>
            <a:graphic>
              <a:graphicData uri="http://schemas.microsoft.com/office/drawing/2014/chartex">
                <cx:chart xmlns:cx="http://schemas.microsoft.com/office/drawing/2014/chartex" xmlns:r="http://schemas.openxmlformats.org/officeDocument/2006/relationships" r:id="rId13"/>
              </a:graphicData>
            </a:graphic>
          </p:graphicFrame>
        </mc:Choice>
        <mc:Fallback>
          <p:pic>
            <p:nvPicPr>
              <p:cNvPr id="55" name="Chart 54">
                <a:extLst>
                  <a:ext uri="{FF2B5EF4-FFF2-40B4-BE49-F238E27FC236}">
                    <a16:creationId xmlns:a16="http://schemas.microsoft.com/office/drawing/2014/main" id="{E88B99F8-B66A-17D4-E355-CF2F6103657B}"/>
                  </a:ext>
                </a:extLst>
              </p:cNvPr>
              <p:cNvPicPr>
                <a:picLocks noGrp="1" noRot="1" noChangeAspect="1" noMove="1" noResize="1" noEditPoints="1" noAdjustHandles="1" noChangeArrowheads="1" noChangeShapeType="1"/>
              </p:cNvPicPr>
              <p:nvPr/>
            </p:nvPicPr>
            <p:blipFill>
              <a:blip r:embed="rId14"/>
              <a:stretch>
                <a:fillRect/>
              </a:stretch>
            </p:blipFill>
            <p:spPr>
              <a:xfrm>
                <a:off x="1301597" y="5030736"/>
                <a:ext cx="1325471" cy="2748514"/>
              </a:xfrm>
              <a:prstGeom prst="rect">
                <a:avLst/>
              </a:prstGeom>
            </p:spPr>
          </p:pic>
        </mc:Fallback>
      </mc:AlternateContent>
      <p:sp>
        <p:nvSpPr>
          <p:cNvPr id="56" name="TextBox 55">
            <a:extLst>
              <a:ext uri="{FF2B5EF4-FFF2-40B4-BE49-F238E27FC236}">
                <a16:creationId xmlns:a16="http://schemas.microsoft.com/office/drawing/2014/main" id="{6CE4301F-16F8-B111-53DD-79E922431BB5}"/>
              </a:ext>
            </a:extLst>
          </p:cNvPr>
          <p:cNvSpPr txBox="1"/>
          <p:nvPr/>
        </p:nvSpPr>
        <p:spPr>
          <a:xfrm>
            <a:off x="2611379" y="6710413"/>
            <a:ext cx="882000"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0.87</a:t>
            </a:r>
          </a:p>
        </p:txBody>
      </p:sp>
      <p:sp>
        <p:nvSpPr>
          <p:cNvPr id="57" name="TextBox 56">
            <a:extLst>
              <a:ext uri="{FF2B5EF4-FFF2-40B4-BE49-F238E27FC236}">
                <a16:creationId xmlns:a16="http://schemas.microsoft.com/office/drawing/2014/main" id="{C90C6723-43D8-490C-93A4-F1695ABCC570}"/>
              </a:ext>
            </a:extLst>
          </p:cNvPr>
          <p:cNvSpPr txBox="1"/>
          <p:nvPr/>
        </p:nvSpPr>
        <p:spPr>
          <a:xfrm>
            <a:off x="3608195" y="6122265"/>
            <a:ext cx="879135"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0.83</a:t>
            </a:r>
          </a:p>
        </p:txBody>
      </p:sp>
      <p:grpSp>
        <p:nvGrpSpPr>
          <p:cNvPr id="58" name="Group 57">
            <a:extLst>
              <a:ext uri="{FF2B5EF4-FFF2-40B4-BE49-F238E27FC236}">
                <a16:creationId xmlns:a16="http://schemas.microsoft.com/office/drawing/2014/main" id="{AF3D26B2-E0DF-CC98-5AD6-2465C81D7FE9}"/>
              </a:ext>
            </a:extLst>
          </p:cNvPr>
          <p:cNvGrpSpPr/>
          <p:nvPr/>
        </p:nvGrpSpPr>
        <p:grpSpPr>
          <a:xfrm>
            <a:off x="5854375" y="5054883"/>
            <a:ext cx="3287921" cy="2743200"/>
            <a:chOff x="38008999" y="11033034"/>
            <a:chExt cx="3287921" cy="2743200"/>
          </a:xfrm>
        </p:grpSpPr>
        <mc:AlternateContent xmlns:mc="http://schemas.openxmlformats.org/markup-compatibility/2006">
          <mc:Choice xmlns:cx1="http://schemas.microsoft.com/office/drawing/2015/9/8/chartex" Requires="cx1">
            <p:graphicFrame>
              <p:nvGraphicFramePr>
                <p:cNvPr id="59" name="Chart 58">
                  <a:extLst>
                    <a:ext uri="{FF2B5EF4-FFF2-40B4-BE49-F238E27FC236}">
                      <a16:creationId xmlns:a16="http://schemas.microsoft.com/office/drawing/2014/main" id="{1997A6B6-06FB-F4E6-4802-7FA621535714}"/>
                    </a:ext>
                  </a:extLst>
                </p:cNvPr>
                <p:cNvGraphicFramePr/>
                <p:nvPr>
                  <p:extLst>
                    <p:ext uri="{D42A27DB-BD31-4B8C-83A1-F6EECF244321}">
                      <p14:modId xmlns:p14="http://schemas.microsoft.com/office/powerpoint/2010/main" val="3399355536"/>
                    </p:ext>
                  </p:extLst>
                </p:nvPr>
              </p:nvGraphicFramePr>
              <p:xfrm>
                <a:off x="40291080" y="11106186"/>
                <a:ext cx="1005840" cy="2582457"/>
              </p:xfrm>
              <a:graphic>
                <a:graphicData uri="http://schemas.microsoft.com/office/drawing/2014/chartex">
                  <cx:chart xmlns:cx="http://schemas.microsoft.com/office/drawing/2014/chartex" xmlns:r="http://schemas.openxmlformats.org/officeDocument/2006/relationships" r:id="rId15"/>
                </a:graphicData>
              </a:graphic>
            </p:graphicFrame>
          </mc:Choice>
          <mc:Fallback>
            <p:pic>
              <p:nvPicPr>
                <p:cNvPr id="59" name="Chart 58">
                  <a:extLst>
                    <a:ext uri="{FF2B5EF4-FFF2-40B4-BE49-F238E27FC236}">
                      <a16:creationId xmlns:a16="http://schemas.microsoft.com/office/drawing/2014/main" id="{1997A6B6-06FB-F4E6-4802-7FA621535714}"/>
                    </a:ext>
                  </a:extLst>
                </p:cNvPr>
                <p:cNvPicPr>
                  <a:picLocks noGrp="1" noRot="1" noChangeAspect="1" noMove="1" noResize="1" noEditPoints="1" noAdjustHandles="1" noChangeArrowheads="1" noChangeShapeType="1"/>
                </p:cNvPicPr>
                <p:nvPr/>
              </p:nvPicPr>
              <p:blipFill>
                <a:blip r:embed="rId16"/>
                <a:stretch>
                  <a:fillRect/>
                </a:stretch>
              </p:blipFill>
              <p:spPr>
                <a:xfrm>
                  <a:off x="8136456" y="5128035"/>
                  <a:ext cx="1005840" cy="2582457"/>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60" name="Chart 59">
                  <a:extLst>
                    <a:ext uri="{FF2B5EF4-FFF2-40B4-BE49-F238E27FC236}">
                      <a16:creationId xmlns:a16="http://schemas.microsoft.com/office/drawing/2014/main" id="{82FC2EA5-3711-E58D-3507-5ECED3428A14}"/>
                    </a:ext>
                  </a:extLst>
                </p:cNvPr>
                <p:cNvGraphicFramePr/>
                <p:nvPr>
                  <p:extLst>
                    <p:ext uri="{D42A27DB-BD31-4B8C-83A1-F6EECF244321}">
                      <p14:modId xmlns:p14="http://schemas.microsoft.com/office/powerpoint/2010/main" val="4062029044"/>
                    </p:ext>
                  </p:extLst>
                </p:nvPr>
              </p:nvGraphicFramePr>
              <p:xfrm>
                <a:off x="39269535" y="11106186"/>
                <a:ext cx="1005840" cy="2582457"/>
              </p:xfrm>
              <a:graphic>
                <a:graphicData uri="http://schemas.microsoft.com/office/drawing/2014/chartex">
                  <cx:chart xmlns:cx="http://schemas.microsoft.com/office/drawing/2014/chartex" xmlns:r="http://schemas.openxmlformats.org/officeDocument/2006/relationships" r:id="rId17"/>
                </a:graphicData>
              </a:graphic>
            </p:graphicFrame>
          </mc:Choice>
          <mc:Fallback>
            <p:pic>
              <p:nvPicPr>
                <p:cNvPr id="60" name="Chart 59">
                  <a:extLst>
                    <a:ext uri="{FF2B5EF4-FFF2-40B4-BE49-F238E27FC236}">
                      <a16:creationId xmlns:a16="http://schemas.microsoft.com/office/drawing/2014/main" id="{82FC2EA5-3711-E58D-3507-5ECED3428A14}"/>
                    </a:ext>
                  </a:extLst>
                </p:cNvPr>
                <p:cNvPicPr>
                  <a:picLocks noGrp="1" noRot="1" noChangeAspect="1" noMove="1" noResize="1" noEditPoints="1" noAdjustHandles="1" noChangeArrowheads="1" noChangeShapeType="1"/>
                </p:cNvPicPr>
                <p:nvPr/>
              </p:nvPicPr>
              <p:blipFill>
                <a:blip r:embed="rId18"/>
                <a:stretch>
                  <a:fillRect/>
                </a:stretch>
              </p:blipFill>
              <p:spPr>
                <a:xfrm>
                  <a:off x="7114911" y="5128035"/>
                  <a:ext cx="1005840" cy="2582457"/>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61" name="Chart 60">
                  <a:extLst>
                    <a:ext uri="{FF2B5EF4-FFF2-40B4-BE49-F238E27FC236}">
                      <a16:creationId xmlns:a16="http://schemas.microsoft.com/office/drawing/2014/main" id="{A6777A96-6FB6-3784-89E4-CEB4266AB381}"/>
                    </a:ext>
                  </a:extLst>
                </p:cNvPr>
                <p:cNvGraphicFramePr/>
                <p:nvPr>
                  <p:extLst>
                    <p:ext uri="{D42A27DB-BD31-4B8C-83A1-F6EECF244321}">
                      <p14:modId xmlns:p14="http://schemas.microsoft.com/office/powerpoint/2010/main" val="2947684004"/>
                    </p:ext>
                  </p:extLst>
                </p:nvPr>
              </p:nvGraphicFramePr>
              <p:xfrm>
                <a:off x="38008999" y="11033034"/>
                <a:ext cx="1280160" cy="2743200"/>
              </p:xfrm>
              <a:graphic>
                <a:graphicData uri="http://schemas.microsoft.com/office/drawing/2014/chartex">
                  <cx:chart xmlns:cx="http://schemas.microsoft.com/office/drawing/2014/chartex" xmlns:r="http://schemas.openxmlformats.org/officeDocument/2006/relationships" r:id="rId19"/>
                </a:graphicData>
              </a:graphic>
            </p:graphicFrame>
          </mc:Choice>
          <mc:Fallback>
            <p:pic>
              <p:nvPicPr>
                <p:cNvPr id="61" name="Chart 60">
                  <a:extLst>
                    <a:ext uri="{FF2B5EF4-FFF2-40B4-BE49-F238E27FC236}">
                      <a16:creationId xmlns:a16="http://schemas.microsoft.com/office/drawing/2014/main" id="{A6777A96-6FB6-3784-89E4-CEB4266AB381}"/>
                    </a:ext>
                  </a:extLst>
                </p:cNvPr>
                <p:cNvPicPr>
                  <a:picLocks noGrp="1" noRot="1" noChangeAspect="1" noMove="1" noResize="1" noEditPoints="1" noAdjustHandles="1" noChangeArrowheads="1" noChangeShapeType="1"/>
                </p:cNvPicPr>
                <p:nvPr/>
              </p:nvPicPr>
              <p:blipFill>
                <a:blip r:embed="rId20"/>
                <a:stretch>
                  <a:fillRect/>
                </a:stretch>
              </p:blipFill>
              <p:spPr>
                <a:xfrm>
                  <a:off x="5854375" y="5054883"/>
                  <a:ext cx="1280160" cy="2743200"/>
                </a:xfrm>
                <a:prstGeom prst="rect">
                  <a:avLst/>
                </a:prstGeom>
              </p:spPr>
            </p:pic>
          </mc:Fallback>
        </mc:AlternateContent>
        <p:sp>
          <p:nvSpPr>
            <p:cNvPr id="62" name="TextBox 61">
              <a:extLst>
                <a:ext uri="{FF2B5EF4-FFF2-40B4-BE49-F238E27FC236}">
                  <a16:creationId xmlns:a16="http://schemas.microsoft.com/office/drawing/2014/main" id="{E4F1F2B3-930A-BB7A-CB90-30E1F9DA51A7}"/>
                </a:ext>
              </a:extLst>
            </p:cNvPr>
            <p:cNvSpPr txBox="1"/>
            <p:nvPr/>
          </p:nvSpPr>
          <p:spPr>
            <a:xfrm>
              <a:off x="39380499" y="11154428"/>
              <a:ext cx="858732"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0.1</a:t>
              </a:r>
            </a:p>
          </p:txBody>
        </p:sp>
        <p:sp>
          <p:nvSpPr>
            <p:cNvPr id="69" name="TextBox 68">
              <a:extLst>
                <a:ext uri="{FF2B5EF4-FFF2-40B4-BE49-F238E27FC236}">
                  <a16:creationId xmlns:a16="http://schemas.microsoft.com/office/drawing/2014/main" id="{5705AD21-A450-B93E-7B58-7E7A782F7DCD}"/>
                </a:ext>
              </a:extLst>
            </p:cNvPr>
            <p:cNvSpPr txBox="1"/>
            <p:nvPr/>
          </p:nvSpPr>
          <p:spPr>
            <a:xfrm>
              <a:off x="38287917" y="11155504"/>
              <a:ext cx="918242"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0.25</a:t>
              </a:r>
            </a:p>
          </p:txBody>
        </p:sp>
        <p:sp>
          <p:nvSpPr>
            <p:cNvPr id="70" name="TextBox 69">
              <a:extLst>
                <a:ext uri="{FF2B5EF4-FFF2-40B4-BE49-F238E27FC236}">
                  <a16:creationId xmlns:a16="http://schemas.microsoft.com/office/drawing/2014/main" id="{F2E8CE53-81A9-DDAC-BCD2-231F8F206C61}"/>
                </a:ext>
              </a:extLst>
            </p:cNvPr>
            <p:cNvSpPr txBox="1"/>
            <p:nvPr/>
          </p:nvSpPr>
          <p:spPr>
            <a:xfrm>
              <a:off x="40396097" y="11160358"/>
              <a:ext cx="887308"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0.82</a:t>
              </a:r>
            </a:p>
          </p:txBody>
        </p:sp>
      </p:grpSp>
      <p:grpSp>
        <p:nvGrpSpPr>
          <p:cNvPr id="71" name="Group 70">
            <a:extLst>
              <a:ext uri="{FF2B5EF4-FFF2-40B4-BE49-F238E27FC236}">
                <a16:creationId xmlns:a16="http://schemas.microsoft.com/office/drawing/2014/main" id="{B923E91E-2561-29EE-B94C-A5C47566655A}"/>
              </a:ext>
            </a:extLst>
          </p:cNvPr>
          <p:cNvGrpSpPr/>
          <p:nvPr/>
        </p:nvGrpSpPr>
        <p:grpSpPr>
          <a:xfrm>
            <a:off x="10266452" y="5008343"/>
            <a:ext cx="3380257" cy="2963979"/>
            <a:chOff x="9505314" y="692345"/>
            <a:chExt cx="3380257" cy="2963979"/>
          </a:xfrm>
        </p:grpSpPr>
        <mc:AlternateContent xmlns:mc="http://schemas.openxmlformats.org/markup-compatibility/2006">
          <mc:Choice xmlns:cx1="http://schemas.microsoft.com/office/drawing/2015/9/8/chartex" Requires="cx1">
            <p:graphicFrame>
              <p:nvGraphicFramePr>
                <p:cNvPr id="72" name="Chart 71">
                  <a:extLst>
                    <a:ext uri="{FF2B5EF4-FFF2-40B4-BE49-F238E27FC236}">
                      <a16:creationId xmlns:a16="http://schemas.microsoft.com/office/drawing/2014/main" id="{FD099158-77B7-9C77-3F0F-312770E77824}"/>
                    </a:ext>
                  </a:extLst>
                </p:cNvPr>
                <p:cNvGraphicFramePr/>
                <p:nvPr>
                  <p:extLst>
                    <p:ext uri="{D42A27DB-BD31-4B8C-83A1-F6EECF244321}">
                      <p14:modId xmlns:p14="http://schemas.microsoft.com/office/powerpoint/2010/main" val="3222714461"/>
                    </p:ext>
                  </p:extLst>
                </p:nvPr>
              </p:nvGraphicFramePr>
              <p:xfrm>
                <a:off x="11879731" y="789949"/>
                <a:ext cx="1005840" cy="2578607"/>
              </p:xfrm>
              <a:graphic>
                <a:graphicData uri="http://schemas.microsoft.com/office/drawing/2014/chartex">
                  <cx:chart xmlns:cx="http://schemas.microsoft.com/office/drawing/2014/chartex" xmlns:r="http://schemas.openxmlformats.org/officeDocument/2006/relationships" r:id="rId21"/>
                </a:graphicData>
              </a:graphic>
            </p:graphicFrame>
          </mc:Choice>
          <mc:Fallback>
            <p:pic>
              <p:nvPicPr>
                <p:cNvPr id="72" name="Chart 71">
                  <a:extLst>
                    <a:ext uri="{FF2B5EF4-FFF2-40B4-BE49-F238E27FC236}">
                      <a16:creationId xmlns:a16="http://schemas.microsoft.com/office/drawing/2014/main" id="{FD099158-77B7-9C77-3F0F-312770E77824}"/>
                    </a:ext>
                  </a:extLst>
                </p:cNvPr>
                <p:cNvPicPr>
                  <a:picLocks noGrp="1" noRot="1" noChangeAspect="1" noMove="1" noResize="1" noEditPoints="1" noAdjustHandles="1" noChangeArrowheads="1" noChangeShapeType="1"/>
                </p:cNvPicPr>
                <p:nvPr/>
              </p:nvPicPr>
              <p:blipFill>
                <a:blip r:embed="rId22"/>
                <a:stretch>
                  <a:fillRect/>
                </a:stretch>
              </p:blipFill>
              <p:spPr>
                <a:xfrm>
                  <a:off x="12640869" y="5105947"/>
                  <a:ext cx="1005840" cy="2578607"/>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77" name="Chart 76">
                  <a:extLst>
                    <a:ext uri="{FF2B5EF4-FFF2-40B4-BE49-F238E27FC236}">
                      <a16:creationId xmlns:a16="http://schemas.microsoft.com/office/drawing/2014/main" id="{BA443018-6D8E-38BA-FEC9-9AE67EE93E2B}"/>
                    </a:ext>
                  </a:extLst>
                </p:cNvPr>
                <p:cNvGraphicFramePr/>
                <p:nvPr>
                  <p:extLst>
                    <p:ext uri="{D42A27DB-BD31-4B8C-83A1-F6EECF244321}">
                      <p14:modId xmlns:p14="http://schemas.microsoft.com/office/powerpoint/2010/main" val="572487084"/>
                    </p:ext>
                  </p:extLst>
                </p:nvPr>
              </p:nvGraphicFramePr>
              <p:xfrm>
                <a:off x="10942055" y="789949"/>
                <a:ext cx="1005840" cy="2578607"/>
              </p:xfrm>
              <a:graphic>
                <a:graphicData uri="http://schemas.microsoft.com/office/drawing/2014/chartex">
                  <cx:chart xmlns:cx="http://schemas.microsoft.com/office/drawing/2014/chartex" xmlns:r="http://schemas.openxmlformats.org/officeDocument/2006/relationships" r:id="rId23"/>
                </a:graphicData>
              </a:graphic>
            </p:graphicFrame>
          </mc:Choice>
          <mc:Fallback>
            <p:pic>
              <p:nvPicPr>
                <p:cNvPr id="77" name="Chart 76">
                  <a:extLst>
                    <a:ext uri="{FF2B5EF4-FFF2-40B4-BE49-F238E27FC236}">
                      <a16:creationId xmlns:a16="http://schemas.microsoft.com/office/drawing/2014/main" id="{BA443018-6D8E-38BA-FEC9-9AE67EE93E2B}"/>
                    </a:ext>
                  </a:extLst>
                </p:cNvPr>
                <p:cNvPicPr>
                  <a:picLocks noGrp="1" noRot="1" noChangeAspect="1" noMove="1" noResize="1" noEditPoints="1" noAdjustHandles="1" noChangeArrowheads="1" noChangeShapeType="1"/>
                </p:cNvPicPr>
                <p:nvPr/>
              </p:nvPicPr>
              <p:blipFill>
                <a:blip r:embed="rId24"/>
                <a:stretch>
                  <a:fillRect/>
                </a:stretch>
              </p:blipFill>
              <p:spPr>
                <a:xfrm>
                  <a:off x="11703193" y="5105947"/>
                  <a:ext cx="1005840" cy="2578607"/>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78" name="Chart 77">
                  <a:extLst>
                    <a:ext uri="{FF2B5EF4-FFF2-40B4-BE49-F238E27FC236}">
                      <a16:creationId xmlns:a16="http://schemas.microsoft.com/office/drawing/2014/main" id="{03C6BE5A-8901-1DBC-B889-C3503784AEF0}"/>
                    </a:ext>
                  </a:extLst>
                </p:cNvPr>
                <p:cNvGraphicFramePr/>
                <p:nvPr>
                  <p:extLst>
                    <p:ext uri="{D42A27DB-BD31-4B8C-83A1-F6EECF244321}">
                      <p14:modId xmlns:p14="http://schemas.microsoft.com/office/powerpoint/2010/main" val="1913503514"/>
                    </p:ext>
                  </p:extLst>
                </p:nvPr>
              </p:nvGraphicFramePr>
              <p:xfrm>
                <a:off x="9727622" y="714124"/>
                <a:ext cx="1280160" cy="2743199"/>
              </p:xfrm>
              <a:graphic>
                <a:graphicData uri="http://schemas.microsoft.com/office/drawing/2014/chartex">
                  <cx:chart xmlns:cx="http://schemas.microsoft.com/office/drawing/2014/chartex" xmlns:r="http://schemas.openxmlformats.org/officeDocument/2006/relationships" r:id="rId25"/>
                </a:graphicData>
              </a:graphic>
            </p:graphicFrame>
          </mc:Choice>
          <mc:Fallback>
            <p:pic>
              <p:nvPicPr>
                <p:cNvPr id="78" name="Chart 77">
                  <a:extLst>
                    <a:ext uri="{FF2B5EF4-FFF2-40B4-BE49-F238E27FC236}">
                      <a16:creationId xmlns:a16="http://schemas.microsoft.com/office/drawing/2014/main" id="{03C6BE5A-8901-1DBC-B889-C3503784AEF0}"/>
                    </a:ext>
                  </a:extLst>
                </p:cNvPr>
                <p:cNvPicPr>
                  <a:picLocks noGrp="1" noRot="1" noChangeAspect="1" noMove="1" noResize="1" noEditPoints="1" noAdjustHandles="1" noChangeArrowheads="1" noChangeShapeType="1"/>
                </p:cNvPicPr>
                <p:nvPr/>
              </p:nvPicPr>
              <p:blipFill>
                <a:blip r:embed="rId26"/>
                <a:stretch>
                  <a:fillRect/>
                </a:stretch>
              </p:blipFill>
              <p:spPr>
                <a:xfrm>
                  <a:off x="10488760" y="5030122"/>
                  <a:ext cx="1280160" cy="2743199"/>
                </a:xfrm>
                <a:prstGeom prst="rect">
                  <a:avLst/>
                </a:prstGeom>
              </p:spPr>
            </p:pic>
          </mc:Fallback>
        </mc:AlternateContent>
        <p:sp>
          <p:nvSpPr>
            <p:cNvPr id="79" name="TextBox 78">
              <a:extLst>
                <a:ext uri="{FF2B5EF4-FFF2-40B4-BE49-F238E27FC236}">
                  <a16:creationId xmlns:a16="http://schemas.microsoft.com/office/drawing/2014/main" id="{C8FA46A8-C152-AC08-A93E-8E514AD64629}"/>
                </a:ext>
              </a:extLst>
            </p:cNvPr>
            <p:cNvSpPr txBox="1"/>
            <p:nvPr/>
          </p:nvSpPr>
          <p:spPr>
            <a:xfrm>
              <a:off x="10066577" y="1553077"/>
              <a:ext cx="856599"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0.25</a:t>
              </a:r>
            </a:p>
          </p:txBody>
        </p:sp>
        <p:sp>
          <p:nvSpPr>
            <p:cNvPr id="80" name="TextBox 79">
              <a:extLst>
                <a:ext uri="{FF2B5EF4-FFF2-40B4-BE49-F238E27FC236}">
                  <a16:creationId xmlns:a16="http://schemas.microsoft.com/office/drawing/2014/main" id="{9EFA2C64-7F1C-0901-8DFE-46B5DF5FDA3F}"/>
                </a:ext>
              </a:extLst>
            </p:cNvPr>
            <p:cNvSpPr txBox="1"/>
            <p:nvPr/>
          </p:nvSpPr>
          <p:spPr>
            <a:xfrm>
              <a:off x="10987101" y="1539760"/>
              <a:ext cx="988182"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0.64</a:t>
              </a:r>
            </a:p>
          </p:txBody>
        </p:sp>
        <p:sp>
          <p:nvSpPr>
            <p:cNvPr id="85" name="TextBox 84">
              <a:extLst>
                <a:ext uri="{FF2B5EF4-FFF2-40B4-BE49-F238E27FC236}">
                  <a16:creationId xmlns:a16="http://schemas.microsoft.com/office/drawing/2014/main" id="{AB2A42E3-8E61-9383-4A30-3B820F13322A}"/>
                </a:ext>
              </a:extLst>
            </p:cNvPr>
            <p:cNvSpPr txBox="1"/>
            <p:nvPr/>
          </p:nvSpPr>
          <p:spPr>
            <a:xfrm>
              <a:off x="11914219" y="2052392"/>
              <a:ext cx="894746"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 73</a:t>
              </a:r>
            </a:p>
          </p:txBody>
        </p:sp>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5CE2766C-58A5-33B5-EBC1-076C1D80E8A1}"/>
                    </a:ext>
                  </a:extLst>
                </p:cNvPr>
                <p:cNvSpPr txBox="1"/>
                <p:nvPr/>
              </p:nvSpPr>
              <p:spPr>
                <a:xfrm rot="16200000">
                  <a:off x="8179617" y="2018042"/>
                  <a:ext cx="2963979" cy="312586"/>
                </a:xfrm>
                <a:prstGeom prst="rect">
                  <a:avLst/>
                </a:prstGeom>
                <a:noFill/>
              </p:spPr>
              <p:txBody>
                <a:bodyPr wrap="square" rtlCol="0">
                  <a:spAutoFit/>
                </a:bodyPr>
                <a:lstStyle/>
                <a:p>
                  <a:pPr algn="ctr"/>
                  <a:r>
                    <a:rPr lang="en-US" sz="1400" b="1">
                      <a:latin typeface="Calibri" panose="020F0502020204030204" pitchFamily="34" charset="0"/>
                      <a:cs typeface="Calibri" panose="020F0502020204030204" pitchFamily="34" charset="0"/>
                    </a:rPr>
                    <a:t>Overspray Droplet Size (</a:t>
                  </a:r>
                  <a14:m>
                    <m:oMath xmlns:m="http://schemas.openxmlformats.org/officeDocument/2006/math">
                      <m:sSub>
                        <m:sSubPr>
                          <m:ctrlPr>
                            <a:rPr lang="en-US" sz="14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1400" b="1" i="1" smtClean="0">
                              <a:latin typeface="Cambria Math" panose="02040503050406030204" pitchFamily="18" charset="0"/>
                              <a:ea typeface="Cambria Math" panose="02040503050406030204" pitchFamily="18" charset="0"/>
                              <a:cs typeface="Arial" panose="020B0604020202020204" pitchFamily="34" charset="0"/>
                            </a:rPr>
                            <m:t>𝑪𝑨</m:t>
                          </m:r>
                        </m:e>
                        <m:sub>
                          <m:r>
                            <a:rPr lang="en-US" sz="1400" b="1" i="1" smtClean="0">
                              <a:latin typeface="Cambria Math" panose="02040503050406030204" pitchFamily="18" charset="0"/>
                              <a:ea typeface="Cambria Math" panose="02040503050406030204" pitchFamily="18" charset="0"/>
                              <a:cs typeface="Arial" panose="020B0604020202020204" pitchFamily="34" charset="0"/>
                            </a:rPr>
                            <m:t>𝑶𝑺</m:t>
                          </m:r>
                        </m:sub>
                      </m:sSub>
                    </m:oMath>
                  </a14:m>
                  <a:r>
                    <a:rPr lang="en-US" sz="1400" b="1">
                      <a:latin typeface="Calibri" panose="020F0502020204030204" pitchFamily="34" charset="0"/>
                      <a:ea typeface="Calibri" panose="020F0502020204030204" pitchFamily="34" charset="0"/>
                      <a:cs typeface="Calibri" panose="020F0502020204030204" pitchFamily="34" charset="0"/>
                    </a:rPr>
                    <a:t> ) [</a:t>
                  </a:r>
                  <a14:m>
                    <m:oMath xmlns:m="http://schemas.openxmlformats.org/officeDocument/2006/math">
                      <m:sSup>
                        <m:sSupPr>
                          <m:ctrlPr>
                            <a:rPr lang="en-US" sz="1400" b="1" i="1" smtClean="0">
                              <a:latin typeface="Cambria Math" panose="02040503050406030204" pitchFamily="18" charset="0"/>
                              <a:cs typeface="Arial" panose="020B0604020202020204" pitchFamily="34" charset="0"/>
                            </a:rPr>
                          </m:ctrlPr>
                        </m:sSupPr>
                        <m:e>
                          <m:r>
                            <m:rPr>
                              <m:nor/>
                            </m:rPr>
                            <a:rPr lang="en-US" sz="1400" b="1" dirty="0">
                              <a:latin typeface="Calibri" panose="020F0502020204030204" pitchFamily="34" charset="0"/>
                              <a:ea typeface="Calibri" panose="020F0502020204030204" pitchFamily="34" charset="0"/>
                              <a:cs typeface="Calibri" panose="020F0502020204030204" pitchFamily="34" charset="0"/>
                            </a:rPr>
                            <m:t>µ</m:t>
                          </m:r>
                          <m:r>
                            <m:rPr>
                              <m:nor/>
                            </m:rPr>
                            <a:rPr lang="en-US" sz="1400" b="1" dirty="0">
                              <a:latin typeface="Calibri" panose="020F0502020204030204" pitchFamily="34" charset="0"/>
                              <a:ea typeface="Calibri" panose="020F0502020204030204" pitchFamily="34" charset="0"/>
                              <a:cs typeface="Calibri" panose="020F0502020204030204" pitchFamily="34" charset="0"/>
                            </a:rPr>
                            <m:t>m</m:t>
                          </m:r>
                        </m:e>
                        <m:sup>
                          <m:r>
                            <a:rPr lang="en-US" sz="1400" b="1" i="1" smtClean="0">
                              <a:latin typeface="Cambria Math" panose="02040503050406030204" pitchFamily="18" charset="0"/>
                              <a:cs typeface="Arial" panose="020B0604020202020204" pitchFamily="34" charset="0"/>
                            </a:rPr>
                            <m:t>𝟐</m:t>
                          </m:r>
                        </m:sup>
                      </m:sSup>
                    </m:oMath>
                  </a14:m>
                  <a:r>
                    <a:rPr lang="en-US" sz="1400" b="1">
                      <a:latin typeface="Calibri" panose="020F0502020204030204" pitchFamily="34" charset="0"/>
                      <a:ea typeface="Calibri" panose="020F0502020204030204" pitchFamily="34" charset="0"/>
                      <a:cs typeface="Calibri" panose="020F0502020204030204" pitchFamily="34" charset="0"/>
                    </a:rPr>
                    <a:t>]</a:t>
                  </a:r>
                  <a:endParaRPr lang="en-US" sz="1400" b="1">
                    <a:latin typeface="Calibri" panose="020F0502020204030204" pitchFamily="34" charset="0"/>
                    <a:cs typeface="Calibri" panose="020F0502020204030204" pitchFamily="34" charset="0"/>
                  </a:endParaRPr>
                </a:p>
              </p:txBody>
            </p:sp>
          </mc:Choice>
          <mc:Fallback>
            <p:sp>
              <p:nvSpPr>
                <p:cNvPr id="86" name="TextBox 85">
                  <a:extLst>
                    <a:ext uri="{FF2B5EF4-FFF2-40B4-BE49-F238E27FC236}">
                      <a16:creationId xmlns:a16="http://schemas.microsoft.com/office/drawing/2014/main" id="{5CE2766C-58A5-33B5-EBC1-076C1D80E8A1}"/>
                    </a:ext>
                  </a:extLst>
                </p:cNvPr>
                <p:cNvSpPr txBox="1">
                  <a:spLocks noRot="1" noChangeAspect="1" noMove="1" noResize="1" noEditPoints="1" noAdjustHandles="1" noChangeArrowheads="1" noChangeShapeType="1" noTextEdit="1"/>
                </p:cNvSpPr>
                <p:nvPr/>
              </p:nvSpPr>
              <p:spPr>
                <a:xfrm rot="16200000">
                  <a:off x="8179617" y="2018042"/>
                  <a:ext cx="2963979" cy="312586"/>
                </a:xfrm>
                <a:prstGeom prst="rect">
                  <a:avLst/>
                </a:prstGeom>
                <a:blipFill>
                  <a:blip r:embed="rId27"/>
                  <a:stretch>
                    <a:fillRect l="-1961" r="-21569"/>
                  </a:stretch>
                </a:blipFill>
              </p:spPr>
              <p:txBody>
                <a:bodyPr/>
                <a:lstStyle/>
                <a:p>
                  <a:r>
                    <a:rPr lang="en-US">
                      <a:noFill/>
                    </a:rPr>
                    <a:t> </a:t>
                  </a:r>
                </a:p>
              </p:txBody>
            </p:sp>
          </mc:Fallback>
        </mc:AlternateContent>
      </p:grpSp>
      <p:sp>
        <p:nvSpPr>
          <p:cNvPr id="87" name="TextBox 86">
            <a:extLst>
              <a:ext uri="{FF2B5EF4-FFF2-40B4-BE49-F238E27FC236}">
                <a16:creationId xmlns:a16="http://schemas.microsoft.com/office/drawing/2014/main" id="{E13D5CF5-6983-F1A1-709D-144EC7E6336B}"/>
              </a:ext>
            </a:extLst>
          </p:cNvPr>
          <p:cNvSpPr txBox="1"/>
          <p:nvPr/>
        </p:nvSpPr>
        <p:spPr>
          <a:xfrm>
            <a:off x="1611514" y="6089605"/>
            <a:ext cx="882000"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0.66</a:t>
            </a:r>
          </a:p>
        </p:txBody>
      </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D1FBEA9B-1120-4922-96FD-5514896D3E4D}"/>
                  </a:ext>
                </a:extLst>
              </p:cNvPr>
              <p:cNvSpPr txBox="1"/>
              <p:nvPr/>
            </p:nvSpPr>
            <p:spPr>
              <a:xfrm rot="16200000">
                <a:off x="-192174" y="6244837"/>
                <a:ext cx="2655511"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Trace Width (</a:t>
                </a:r>
                <a14:m>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𝑳</m:t>
                        </m:r>
                      </m:e>
                      <m:sub>
                        <m:r>
                          <a:rPr lang="en-US" sz="1600" b="1" i="1">
                            <a:latin typeface="Cambria Math" panose="02040503050406030204" pitchFamily="18" charset="0"/>
                            <a:cs typeface="Arial" panose="020B0604020202020204" pitchFamily="34" charset="0"/>
                          </a:rPr>
                          <m:t>𝒘</m:t>
                        </m:r>
                      </m:sub>
                    </m:sSub>
                  </m:oMath>
                </a14:m>
                <a:r>
                  <a:rPr lang="en-US" sz="1600" b="1">
                    <a:latin typeface="Calibri" panose="020F0502020204030204" pitchFamily="34" charset="0"/>
                    <a:cs typeface="Calibri" panose="020F0502020204030204" pitchFamily="34" charset="0"/>
                  </a:rPr>
                  <a:t>) [µm]</a:t>
                </a:r>
              </a:p>
            </p:txBody>
          </p:sp>
        </mc:Choice>
        <mc:Fallback>
          <p:sp>
            <p:nvSpPr>
              <p:cNvPr id="63" name="TextBox 62">
                <a:extLst>
                  <a:ext uri="{FF2B5EF4-FFF2-40B4-BE49-F238E27FC236}">
                    <a16:creationId xmlns:a16="http://schemas.microsoft.com/office/drawing/2014/main" id="{D1FBEA9B-1120-4922-96FD-5514896D3E4D}"/>
                  </a:ext>
                </a:extLst>
              </p:cNvPr>
              <p:cNvSpPr txBox="1">
                <a:spLocks noRot="1" noChangeAspect="1" noMove="1" noResize="1" noEditPoints="1" noAdjustHandles="1" noChangeArrowheads="1" noChangeShapeType="1" noTextEdit="1"/>
              </p:cNvSpPr>
              <p:nvPr/>
            </p:nvSpPr>
            <p:spPr>
              <a:xfrm rot="16200000">
                <a:off x="-192174" y="6244837"/>
                <a:ext cx="2655511" cy="338554"/>
              </a:xfrm>
              <a:prstGeom prst="rect">
                <a:avLst/>
              </a:prstGeom>
              <a:blipFill>
                <a:blip r:embed="rId28"/>
                <a:stretch>
                  <a:fillRect l="-5455" r="-23636"/>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184B9D23-04F2-4C83-A56E-FBBDA27FEACB}"/>
              </a:ext>
            </a:extLst>
          </p:cNvPr>
          <p:cNvSpPr txBox="1"/>
          <p:nvPr/>
        </p:nvSpPr>
        <p:spPr>
          <a:xfrm rot="16200000">
            <a:off x="183767" y="2006938"/>
            <a:ext cx="1569282" cy="398441"/>
          </a:xfrm>
          <a:prstGeom prst="rect">
            <a:avLst/>
          </a:prstGeom>
          <a:noFill/>
          <a:ln>
            <a:noFill/>
          </a:ln>
        </p:spPr>
        <p:txBody>
          <a:bodyPr wrap="none" rtlCol="0">
            <a:spAutoFit/>
          </a:bodyPr>
          <a:lstStyle/>
          <a:p>
            <a:pPr algn="ctr"/>
            <a:r>
              <a:rPr lang="en-US" sz="1400" b="1">
                <a:solidFill>
                  <a:srgbClr val="0070C0"/>
                </a:solidFill>
                <a:latin typeface="Calibri" panose="020F0502020204030204" pitchFamily="34" charset="0"/>
                <a:cs typeface="Calibri" panose="020F0502020204030204" pitchFamily="34" charset="0"/>
              </a:rPr>
              <a:t>Experimental</a:t>
            </a:r>
          </a:p>
        </p:txBody>
      </p:sp>
      <p:sp>
        <p:nvSpPr>
          <p:cNvPr id="65" name="TextBox 64">
            <a:extLst>
              <a:ext uri="{FF2B5EF4-FFF2-40B4-BE49-F238E27FC236}">
                <a16:creationId xmlns:a16="http://schemas.microsoft.com/office/drawing/2014/main" id="{E4F5B5E5-0CF0-4155-9217-F697404775B4}"/>
              </a:ext>
            </a:extLst>
          </p:cNvPr>
          <p:cNvSpPr txBox="1"/>
          <p:nvPr/>
        </p:nvSpPr>
        <p:spPr>
          <a:xfrm rot="16200000">
            <a:off x="235957" y="3367327"/>
            <a:ext cx="1412078" cy="307777"/>
          </a:xfrm>
          <a:prstGeom prst="rect">
            <a:avLst/>
          </a:prstGeom>
          <a:noFill/>
          <a:ln>
            <a:noFill/>
          </a:ln>
        </p:spPr>
        <p:txBody>
          <a:bodyPr wrap="square" rtlCol="0">
            <a:spAutoFit/>
          </a:bodyPr>
          <a:lstStyle/>
          <a:p>
            <a:pPr algn="ctr"/>
            <a:r>
              <a:rPr lang="en-US" sz="1400" b="1">
                <a:solidFill>
                  <a:srgbClr val="FF0000"/>
                </a:solidFill>
                <a:latin typeface="Calibri" panose="020F0502020204030204" pitchFamily="34" charset="0"/>
                <a:cs typeface="Calibri" panose="020F0502020204030204" pitchFamily="34" charset="0"/>
              </a:rPr>
              <a:t>Generated</a:t>
            </a:r>
          </a:p>
        </p:txBody>
      </p: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3412E795-5B2D-4FC5-929E-B1B7BE463919}"/>
                  </a:ext>
                </a:extLst>
              </p:cNvPr>
              <p:cNvSpPr txBox="1"/>
              <p:nvPr/>
            </p:nvSpPr>
            <p:spPr>
              <a:xfrm rot="16200000">
                <a:off x="4337593" y="6188052"/>
                <a:ext cx="2898158" cy="360676"/>
              </a:xfrm>
              <a:prstGeom prst="rect">
                <a:avLst/>
              </a:prstGeom>
              <a:noFill/>
            </p:spPr>
            <p:txBody>
              <a:bodyPr wrap="square" rtlCol="0">
                <a:spAutoFit/>
              </a:bodyPr>
              <a:lstStyle/>
              <a:p>
                <a:pPr algn="ctr" rtl="0">
                  <a:defRPr/>
                </a:pPr>
                <a:r>
                  <a:rPr lang="en-US" sz="1600" b="1">
                    <a:latin typeface="Calibri" panose="020F0502020204030204" pitchFamily="34" charset="0"/>
                    <a:cs typeface="Calibri" panose="020F0502020204030204" pitchFamily="34" charset="0"/>
                  </a:rPr>
                  <a:t>RMS Edge Roughness </a:t>
                </a:r>
                <a:r>
                  <a:rPr lang="en-US" sz="1600" b="1">
                    <a:latin typeface="Calibri" panose="020F0502020204030204" pitchFamily="34" charset="0"/>
                    <a:ea typeface="Calibri" panose="020F0502020204030204" pitchFamily="34" charset="0"/>
                    <a:cs typeface="Calibri" panose="020F0502020204030204" pitchFamily="34" charset="0"/>
                  </a:rPr>
                  <a:t>(</a:t>
                </a:r>
                <a14:m>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𝑹</m:t>
                        </m:r>
                      </m:e>
                      <m:sub>
                        <m:r>
                          <a:rPr lang="en-US" sz="1600" b="1" i="1">
                            <a:latin typeface="Cambria Math" panose="02040503050406030204" pitchFamily="18" charset="0"/>
                            <a:cs typeface="Arial" panose="020B0604020202020204" pitchFamily="34" charset="0"/>
                          </a:rPr>
                          <m:t>𝒒</m:t>
                        </m:r>
                      </m:sub>
                    </m:sSub>
                  </m:oMath>
                </a14:m>
                <a:r>
                  <a:rPr lang="en-US" sz="1600" b="1">
                    <a:latin typeface="Calibri" panose="020F0502020204030204" pitchFamily="34" charset="0"/>
                    <a:ea typeface="Calibri" panose="020F0502020204030204" pitchFamily="34" charset="0"/>
                    <a:cs typeface="Calibri" panose="020F0502020204030204" pitchFamily="34" charset="0"/>
                  </a:rPr>
                  <a:t>) [µm]</a:t>
                </a:r>
                <a:endParaRPr lang="en-US" sz="1600" b="1">
                  <a:latin typeface="Calibri" panose="020F0502020204030204" pitchFamily="34" charset="0"/>
                  <a:cs typeface="Calibri" panose="020F0502020204030204" pitchFamily="34" charset="0"/>
                </a:endParaRPr>
              </a:p>
            </p:txBody>
          </p:sp>
        </mc:Choice>
        <mc:Fallback>
          <p:sp>
            <p:nvSpPr>
              <p:cNvPr id="66" name="TextBox 65">
                <a:extLst>
                  <a:ext uri="{FF2B5EF4-FFF2-40B4-BE49-F238E27FC236}">
                    <a16:creationId xmlns:a16="http://schemas.microsoft.com/office/drawing/2014/main" id="{3412E795-5B2D-4FC5-929E-B1B7BE463919}"/>
                  </a:ext>
                </a:extLst>
              </p:cNvPr>
              <p:cNvSpPr txBox="1">
                <a:spLocks noRot="1" noChangeAspect="1" noMove="1" noResize="1" noEditPoints="1" noAdjustHandles="1" noChangeArrowheads="1" noChangeShapeType="1" noTextEdit="1"/>
              </p:cNvSpPr>
              <p:nvPr/>
            </p:nvSpPr>
            <p:spPr>
              <a:xfrm rot="16200000">
                <a:off x="4337593" y="6188052"/>
                <a:ext cx="2898158" cy="360676"/>
              </a:xfrm>
              <a:prstGeom prst="rect">
                <a:avLst/>
              </a:prstGeom>
              <a:blipFill>
                <a:blip r:embed="rId29"/>
                <a:stretch>
                  <a:fillRect l="-3390" t="-211" r="-16949" b="-421"/>
                </a:stretch>
              </a:blipFill>
            </p:spPr>
            <p:txBody>
              <a:bodyPr/>
              <a:lstStyle/>
              <a:p>
                <a:r>
                  <a:rPr lang="en-US">
                    <a:noFill/>
                  </a:rPr>
                  <a:t> </a:t>
                </a:r>
              </a:p>
            </p:txBody>
          </p:sp>
        </mc:Fallback>
      </mc:AlternateContent>
      <p:graphicFrame>
        <p:nvGraphicFramePr>
          <p:cNvPr id="67" name="Chart 66">
            <a:extLst>
              <a:ext uri="{FF2B5EF4-FFF2-40B4-BE49-F238E27FC236}">
                <a16:creationId xmlns:a16="http://schemas.microsoft.com/office/drawing/2014/main" id="{9975E89E-41B0-4AB5-9DAF-FB4EB6FB5FAD}"/>
              </a:ext>
            </a:extLst>
          </p:cNvPr>
          <p:cNvGraphicFramePr>
            <a:graphicFrameLocks/>
          </p:cNvGraphicFramePr>
          <p:nvPr>
            <p:extLst>
              <p:ext uri="{D42A27DB-BD31-4B8C-83A1-F6EECF244321}">
                <p14:modId xmlns:p14="http://schemas.microsoft.com/office/powerpoint/2010/main" val="2869623434"/>
              </p:ext>
            </p:extLst>
          </p:nvPr>
        </p:nvGraphicFramePr>
        <p:xfrm>
          <a:off x="5858908" y="1436530"/>
          <a:ext cx="3355848" cy="3593592"/>
        </p:xfrm>
        <a:graphic>
          <a:graphicData uri="http://schemas.openxmlformats.org/drawingml/2006/chart">
            <c:chart xmlns:c="http://schemas.openxmlformats.org/drawingml/2006/chart" xmlns:r="http://schemas.openxmlformats.org/officeDocument/2006/relationships" r:id="rId30"/>
          </a:graphicData>
        </a:graphic>
      </p:graphicFrame>
      <p:grpSp>
        <p:nvGrpSpPr>
          <p:cNvPr id="68" name="Group 67">
            <a:extLst>
              <a:ext uri="{FF2B5EF4-FFF2-40B4-BE49-F238E27FC236}">
                <a16:creationId xmlns:a16="http://schemas.microsoft.com/office/drawing/2014/main" id="{F0FF463E-89FB-4BF7-A549-4B615714B91F}"/>
              </a:ext>
            </a:extLst>
          </p:cNvPr>
          <p:cNvGrpSpPr/>
          <p:nvPr/>
        </p:nvGrpSpPr>
        <p:grpSpPr>
          <a:xfrm>
            <a:off x="10905796" y="1515071"/>
            <a:ext cx="3000239" cy="2659516"/>
            <a:chOff x="11310121" y="1495990"/>
            <a:chExt cx="3000239" cy="2659516"/>
          </a:xfrm>
        </p:grpSpPr>
        <p:sp>
          <p:nvSpPr>
            <p:cNvPr id="73" name="Rectangle 72">
              <a:extLst>
                <a:ext uri="{FF2B5EF4-FFF2-40B4-BE49-F238E27FC236}">
                  <a16:creationId xmlns:a16="http://schemas.microsoft.com/office/drawing/2014/main" id="{FCE5A734-3B71-44A2-9EAE-64A194BFBEC1}"/>
                </a:ext>
              </a:extLst>
            </p:cNvPr>
            <p:cNvSpPr/>
            <p:nvPr/>
          </p:nvSpPr>
          <p:spPr>
            <a:xfrm>
              <a:off x="11317978" y="1529686"/>
              <a:ext cx="365760" cy="36576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2036166E-6921-4C83-AB9E-C8CF731A762B}"/>
                </a:ext>
              </a:extLst>
            </p:cNvPr>
            <p:cNvSpPr/>
            <p:nvPr/>
          </p:nvSpPr>
          <p:spPr>
            <a:xfrm>
              <a:off x="11310121" y="2107419"/>
              <a:ext cx="365760"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2CCEDFD9-FF3E-42BA-B726-729BCE4FBA56}"/>
                </a:ext>
              </a:extLst>
            </p:cNvPr>
            <p:cNvSpPr txBox="1"/>
            <p:nvPr/>
          </p:nvSpPr>
          <p:spPr>
            <a:xfrm>
              <a:off x="11677475" y="1495990"/>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Experimental</a:t>
              </a:r>
            </a:p>
          </p:txBody>
        </p:sp>
        <p:sp>
          <p:nvSpPr>
            <p:cNvPr id="76" name="TextBox 75">
              <a:extLst>
                <a:ext uri="{FF2B5EF4-FFF2-40B4-BE49-F238E27FC236}">
                  <a16:creationId xmlns:a16="http://schemas.microsoft.com/office/drawing/2014/main" id="{D55FCB7B-5999-4606-AE83-689D1568E752}"/>
                </a:ext>
              </a:extLst>
            </p:cNvPr>
            <p:cNvSpPr txBox="1"/>
            <p:nvPr/>
          </p:nvSpPr>
          <p:spPr>
            <a:xfrm>
              <a:off x="11681222" y="2040066"/>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Generated</a:t>
              </a:r>
            </a:p>
          </p:txBody>
        </p:sp>
        <p:sp>
          <p:nvSpPr>
            <p:cNvPr id="81" name="Rectangle 80">
              <a:extLst>
                <a:ext uri="{FF2B5EF4-FFF2-40B4-BE49-F238E27FC236}">
                  <a16:creationId xmlns:a16="http://schemas.microsoft.com/office/drawing/2014/main" id="{60F24B4D-F8EA-46E2-81DE-0576CAF8723E}"/>
                </a:ext>
              </a:extLst>
            </p:cNvPr>
            <p:cNvSpPr/>
            <p:nvPr/>
          </p:nvSpPr>
          <p:spPr>
            <a:xfrm>
              <a:off x="11317978" y="3226862"/>
              <a:ext cx="357903" cy="320040"/>
            </a:xfrm>
            <a:prstGeom prst="rect">
              <a:avLst/>
            </a:pr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C54309C3-C29E-44B1-B2FB-CC58D7E451E5}"/>
                </a:ext>
              </a:extLst>
            </p:cNvPr>
            <p:cNvSpPr/>
            <p:nvPr/>
          </p:nvSpPr>
          <p:spPr>
            <a:xfrm>
              <a:off x="11319620" y="2685573"/>
              <a:ext cx="357903" cy="320040"/>
            </a:xfrm>
            <a:prstGeom prst="rect">
              <a:avLst/>
            </a:prstGeom>
            <a:solidFill>
              <a:srgbClr val="00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214CAD44-B2BF-445A-A196-C467378FC310}"/>
                </a:ext>
              </a:extLst>
            </p:cNvPr>
            <p:cNvSpPr txBox="1"/>
            <p:nvPr/>
          </p:nvSpPr>
          <p:spPr>
            <a:xfrm>
              <a:off x="11685696" y="2618257"/>
              <a:ext cx="2624664"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Jaccard Index (</a:t>
              </a:r>
              <a:r>
                <a:rPr lang="en-US" sz="2400" b="1" err="1">
                  <a:latin typeface="Calibri" panose="020F0502020204030204" pitchFamily="34" charset="0"/>
                  <a:cs typeface="Calibri" panose="020F0502020204030204" pitchFamily="34" charset="0"/>
                </a:rPr>
                <a:t>IoU</a:t>
              </a:r>
              <a:r>
                <a:rPr lang="en-US" sz="2400" b="1">
                  <a:latin typeface="Calibri" panose="020F0502020204030204" pitchFamily="34" charset="0"/>
                  <a:cs typeface="Calibri" panose="020F0502020204030204" pitchFamily="34" charset="0"/>
                </a:rPr>
                <a:t>)</a:t>
              </a:r>
            </a:p>
          </p:txBody>
        </p:sp>
        <p:sp>
          <p:nvSpPr>
            <p:cNvPr id="84" name="TextBox 83">
              <a:extLst>
                <a:ext uri="{FF2B5EF4-FFF2-40B4-BE49-F238E27FC236}">
                  <a16:creationId xmlns:a16="http://schemas.microsoft.com/office/drawing/2014/main" id="{8FB5EC86-7B98-4D95-B0C1-45BBA28E0BB6}"/>
                </a:ext>
              </a:extLst>
            </p:cNvPr>
            <p:cNvSpPr txBox="1"/>
            <p:nvPr/>
          </p:nvSpPr>
          <p:spPr>
            <a:xfrm>
              <a:off x="11685696" y="3128767"/>
              <a:ext cx="1519389"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Precision</a:t>
              </a:r>
            </a:p>
          </p:txBody>
        </p:sp>
        <p:sp>
          <p:nvSpPr>
            <p:cNvPr id="88" name="Rectangle 87">
              <a:extLst>
                <a:ext uri="{FF2B5EF4-FFF2-40B4-BE49-F238E27FC236}">
                  <a16:creationId xmlns:a16="http://schemas.microsoft.com/office/drawing/2014/main" id="{04A48379-A283-41CE-9E3D-24F424875105}"/>
                </a:ext>
              </a:extLst>
            </p:cNvPr>
            <p:cNvSpPr/>
            <p:nvPr/>
          </p:nvSpPr>
          <p:spPr>
            <a:xfrm>
              <a:off x="11324958" y="3770108"/>
              <a:ext cx="357903" cy="320040"/>
            </a:xfrm>
            <a:prstGeom prst="rect">
              <a:avLst/>
            </a:prstGeom>
            <a:solidFill>
              <a:srgbClr val="8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877D96AD-D7AB-4A78-A66D-980CB0BDE9DA}"/>
                </a:ext>
              </a:extLst>
            </p:cNvPr>
            <p:cNvSpPr txBox="1"/>
            <p:nvPr/>
          </p:nvSpPr>
          <p:spPr>
            <a:xfrm>
              <a:off x="11694037" y="3693841"/>
              <a:ext cx="1711785"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F1 Score</a:t>
              </a:r>
            </a:p>
          </p:txBody>
        </p:sp>
      </p:grpSp>
    </p:spTree>
    <p:extLst>
      <p:ext uri="{BB962C8B-B14F-4D97-AF65-F5344CB8AC3E}">
        <p14:creationId xmlns:p14="http://schemas.microsoft.com/office/powerpoint/2010/main" val="2829418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FD96F-AA46-FD0C-C77E-07D1B8A05B54}"/>
            </a:ext>
          </a:extLst>
        </p:cNvPr>
        <p:cNvGrpSpPr/>
        <p:nvPr/>
      </p:nvGrpSpPr>
      <p:grpSpPr>
        <a:xfrm>
          <a:off x="0" y="0"/>
          <a:ext cx="0" cy="0"/>
          <a:chOff x="0" y="0"/>
          <a:chExt cx="0" cy="0"/>
        </a:xfrm>
      </p:grpSpPr>
      <p:sp>
        <p:nvSpPr>
          <p:cNvPr id="2" name="TextBox 25">
            <a:extLst>
              <a:ext uri="{FF2B5EF4-FFF2-40B4-BE49-F238E27FC236}">
                <a16:creationId xmlns:a16="http://schemas.microsoft.com/office/drawing/2014/main" id="{3CAE149B-2247-5EF3-0B3E-E7AE2C084BAF}"/>
              </a:ext>
            </a:extLst>
          </p:cNvPr>
          <p:cNvSpPr/>
          <p:nvPr/>
        </p:nvSpPr>
        <p:spPr>
          <a:xfrm>
            <a:off x="320040" y="206416"/>
            <a:ext cx="1399032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Impact of Stage Speed on Predicted Morphology</a:t>
            </a:r>
            <a:endParaRPr lang="en-US" sz="4400" b="0" strike="noStrike" spc="-1">
              <a:solidFill>
                <a:srgbClr val="FFFFFF"/>
              </a:solidFill>
              <a:latin typeface="Arial"/>
            </a:endParaRPr>
          </a:p>
        </p:txBody>
      </p:sp>
      <p:grpSp>
        <p:nvGrpSpPr>
          <p:cNvPr id="95" name="Group 94">
            <a:extLst>
              <a:ext uri="{FF2B5EF4-FFF2-40B4-BE49-F238E27FC236}">
                <a16:creationId xmlns:a16="http://schemas.microsoft.com/office/drawing/2014/main" id="{47D37488-1E18-71DD-E987-38F654C86EB9}"/>
              </a:ext>
            </a:extLst>
          </p:cNvPr>
          <p:cNvGrpSpPr/>
          <p:nvPr/>
        </p:nvGrpSpPr>
        <p:grpSpPr>
          <a:xfrm>
            <a:off x="833985" y="1204168"/>
            <a:ext cx="4451577" cy="3581519"/>
            <a:chOff x="40116446" y="5818219"/>
            <a:chExt cx="2878642" cy="2333735"/>
          </a:xfrm>
        </p:grpSpPr>
        <p:pic>
          <p:nvPicPr>
            <p:cNvPr id="96" name="Picture 95" descr="A black and white image of a black line&#10;&#10;AI-generated content may be incorrect.">
              <a:extLst>
                <a:ext uri="{FF2B5EF4-FFF2-40B4-BE49-F238E27FC236}">
                  <a16:creationId xmlns:a16="http://schemas.microsoft.com/office/drawing/2014/main" id="{1832B131-9908-6625-3E9C-3901E32C78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22708" y="6830568"/>
              <a:ext cx="914400" cy="914400"/>
            </a:xfrm>
            <a:prstGeom prst="rect">
              <a:avLst/>
            </a:prstGeom>
            <a:ln>
              <a:solidFill>
                <a:srgbClr val="FF0000"/>
              </a:solidFill>
            </a:ln>
          </p:spPr>
        </p:pic>
        <p:pic>
          <p:nvPicPr>
            <p:cNvPr id="97" name="Picture 96" descr="A black and white image of a line&#10;&#10;AI-generated content may be incorrect.">
              <a:extLst>
                <a:ext uri="{FF2B5EF4-FFF2-40B4-BE49-F238E27FC236}">
                  <a16:creationId xmlns:a16="http://schemas.microsoft.com/office/drawing/2014/main" id="{1A6D5DD0-1392-FF43-E87B-1ADF80171A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23872" y="5852160"/>
              <a:ext cx="914400" cy="914400"/>
            </a:xfrm>
            <a:prstGeom prst="rect">
              <a:avLst/>
            </a:prstGeom>
            <a:ln>
              <a:solidFill>
                <a:srgbClr val="0070C0"/>
              </a:solidFill>
            </a:ln>
          </p:spPr>
        </p:pic>
        <p:sp>
          <p:nvSpPr>
            <p:cNvPr id="98" name="TextBox 97">
              <a:extLst>
                <a:ext uri="{FF2B5EF4-FFF2-40B4-BE49-F238E27FC236}">
                  <a16:creationId xmlns:a16="http://schemas.microsoft.com/office/drawing/2014/main" id="{FD3FDC5B-CFF3-426D-7766-02FDE7ABA4CF}"/>
                </a:ext>
              </a:extLst>
            </p:cNvPr>
            <p:cNvSpPr txBox="1"/>
            <p:nvPr/>
          </p:nvSpPr>
          <p:spPr>
            <a:xfrm>
              <a:off x="42028344" y="7813400"/>
              <a:ext cx="917188"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1</a:t>
              </a:r>
            </a:p>
          </p:txBody>
        </p:sp>
        <p:sp>
          <p:nvSpPr>
            <p:cNvPr id="99" name="TextBox 98">
              <a:extLst>
                <a:ext uri="{FF2B5EF4-FFF2-40B4-BE49-F238E27FC236}">
                  <a16:creationId xmlns:a16="http://schemas.microsoft.com/office/drawing/2014/main" id="{E0EA5E9F-007E-E3B1-4ECE-F11334716D29}"/>
                </a:ext>
              </a:extLst>
            </p:cNvPr>
            <p:cNvSpPr txBox="1"/>
            <p:nvPr/>
          </p:nvSpPr>
          <p:spPr>
            <a:xfrm>
              <a:off x="41056400" y="7813400"/>
              <a:ext cx="994096"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0.6</a:t>
              </a:r>
            </a:p>
          </p:txBody>
        </p:sp>
        <p:sp>
          <p:nvSpPr>
            <p:cNvPr id="100" name="TextBox 99">
              <a:extLst>
                <a:ext uri="{FF2B5EF4-FFF2-40B4-BE49-F238E27FC236}">
                  <a16:creationId xmlns:a16="http://schemas.microsoft.com/office/drawing/2014/main" id="{4DB0C116-9EEF-A9F0-B846-09B9259E26EB}"/>
                </a:ext>
              </a:extLst>
            </p:cNvPr>
            <p:cNvSpPr txBox="1"/>
            <p:nvPr/>
          </p:nvSpPr>
          <p:spPr>
            <a:xfrm>
              <a:off x="40116446" y="7808975"/>
              <a:ext cx="985560"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0.2</a:t>
              </a:r>
            </a:p>
          </p:txBody>
        </p:sp>
        <p:grpSp>
          <p:nvGrpSpPr>
            <p:cNvPr id="101" name="Group 100">
              <a:extLst>
                <a:ext uri="{FF2B5EF4-FFF2-40B4-BE49-F238E27FC236}">
                  <a16:creationId xmlns:a16="http://schemas.microsoft.com/office/drawing/2014/main" id="{349BB8D5-EBFA-3DBC-20FB-ADE236651648}"/>
                </a:ext>
              </a:extLst>
            </p:cNvPr>
            <p:cNvGrpSpPr/>
            <p:nvPr/>
          </p:nvGrpSpPr>
          <p:grpSpPr>
            <a:xfrm>
              <a:off x="40148116" y="6571814"/>
              <a:ext cx="479618" cy="215444"/>
              <a:chOff x="1687751" y="2072779"/>
              <a:chExt cx="479618" cy="215444"/>
            </a:xfrm>
          </p:grpSpPr>
          <p:cxnSp>
            <p:nvCxnSpPr>
              <p:cNvPr id="114" name="Straight Connector 113">
                <a:extLst>
                  <a:ext uri="{FF2B5EF4-FFF2-40B4-BE49-F238E27FC236}">
                    <a16:creationId xmlns:a16="http://schemas.microsoft.com/office/drawing/2014/main" id="{E45ADC17-9006-E7CF-0AEC-43C574C718BD}"/>
                  </a:ext>
                </a:extLst>
              </p:cNvPr>
              <p:cNvCxnSpPr>
                <a:cxnSpLocks/>
              </p:cNvCxnSpPr>
              <p:nvPr/>
            </p:nvCxnSpPr>
            <p:spPr>
              <a:xfrm>
                <a:off x="1718382" y="2100286"/>
                <a:ext cx="22860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TextBox 114">
                <a:extLst>
                  <a:ext uri="{FF2B5EF4-FFF2-40B4-BE49-F238E27FC236}">
                    <a16:creationId xmlns:a16="http://schemas.microsoft.com/office/drawing/2014/main" id="{A1254767-3296-578F-1D1E-0843CA834BB4}"/>
                  </a:ext>
                </a:extLst>
              </p:cNvPr>
              <p:cNvSpPr txBox="1"/>
              <p:nvPr/>
            </p:nvSpPr>
            <p:spPr>
              <a:xfrm>
                <a:off x="1687751" y="2072779"/>
                <a:ext cx="479618"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50 µm</a:t>
                </a:r>
              </a:p>
            </p:txBody>
          </p:sp>
        </p:grpSp>
        <p:grpSp>
          <p:nvGrpSpPr>
            <p:cNvPr id="102" name="Group 101">
              <a:extLst>
                <a:ext uri="{FF2B5EF4-FFF2-40B4-BE49-F238E27FC236}">
                  <a16:creationId xmlns:a16="http://schemas.microsoft.com/office/drawing/2014/main" id="{7837C73C-B9E8-652A-03C6-45184046C1FB}"/>
                </a:ext>
              </a:extLst>
            </p:cNvPr>
            <p:cNvGrpSpPr/>
            <p:nvPr/>
          </p:nvGrpSpPr>
          <p:grpSpPr>
            <a:xfrm>
              <a:off x="40136903" y="7600545"/>
              <a:ext cx="479618" cy="216634"/>
              <a:chOff x="1707169" y="2100286"/>
              <a:chExt cx="479618" cy="216634"/>
            </a:xfrm>
          </p:grpSpPr>
          <p:cxnSp>
            <p:nvCxnSpPr>
              <p:cNvPr id="112" name="Straight Connector 111">
                <a:extLst>
                  <a:ext uri="{FF2B5EF4-FFF2-40B4-BE49-F238E27FC236}">
                    <a16:creationId xmlns:a16="http://schemas.microsoft.com/office/drawing/2014/main" id="{B8284283-7A3F-DF65-8946-CE3FA29B591B}"/>
                  </a:ext>
                </a:extLst>
              </p:cNvPr>
              <p:cNvCxnSpPr>
                <a:cxnSpLocks/>
              </p:cNvCxnSpPr>
              <p:nvPr/>
            </p:nvCxnSpPr>
            <p:spPr>
              <a:xfrm>
                <a:off x="1718382" y="2100286"/>
                <a:ext cx="22860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113" name="TextBox 112">
                <a:extLst>
                  <a:ext uri="{FF2B5EF4-FFF2-40B4-BE49-F238E27FC236}">
                    <a16:creationId xmlns:a16="http://schemas.microsoft.com/office/drawing/2014/main" id="{9134F6AD-8AD4-CA74-1E25-6D26B92D4E27}"/>
                  </a:ext>
                </a:extLst>
              </p:cNvPr>
              <p:cNvSpPr txBox="1"/>
              <p:nvPr/>
            </p:nvSpPr>
            <p:spPr>
              <a:xfrm>
                <a:off x="1707169" y="2101476"/>
                <a:ext cx="479618"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50 µm</a:t>
                </a:r>
              </a:p>
            </p:txBody>
          </p:sp>
        </p:grpSp>
        <p:grpSp>
          <p:nvGrpSpPr>
            <p:cNvPr id="103" name="Group 102">
              <a:extLst>
                <a:ext uri="{FF2B5EF4-FFF2-40B4-BE49-F238E27FC236}">
                  <a16:creationId xmlns:a16="http://schemas.microsoft.com/office/drawing/2014/main" id="{9824A5E4-0342-DC1F-F759-CCFCA8871C3E}"/>
                </a:ext>
              </a:extLst>
            </p:cNvPr>
            <p:cNvGrpSpPr/>
            <p:nvPr/>
          </p:nvGrpSpPr>
          <p:grpSpPr>
            <a:xfrm>
              <a:off x="40116446" y="5818219"/>
              <a:ext cx="374702" cy="349846"/>
              <a:chOff x="927541" y="598269"/>
              <a:chExt cx="374702" cy="349846"/>
            </a:xfrm>
          </p:grpSpPr>
          <p:cxnSp>
            <p:nvCxnSpPr>
              <p:cNvPr id="108" name="Straight Arrow Connector 107">
                <a:extLst>
                  <a:ext uri="{FF2B5EF4-FFF2-40B4-BE49-F238E27FC236}">
                    <a16:creationId xmlns:a16="http://schemas.microsoft.com/office/drawing/2014/main" id="{F7E9BCF4-D010-5873-C64B-D7237E23160B}"/>
                  </a:ext>
                </a:extLst>
              </p:cNvPr>
              <p:cNvCxnSpPr>
                <a:cxnSpLocks/>
              </p:cNvCxnSpPr>
              <p:nvPr/>
            </p:nvCxnSpPr>
            <p:spPr>
              <a:xfrm flipV="1">
                <a:off x="989842" y="708778"/>
                <a:ext cx="0" cy="18288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9C9428B7-7C1D-C025-EC25-F03CD38A006B}"/>
                  </a:ext>
                </a:extLst>
              </p:cNvPr>
              <p:cNvCxnSpPr>
                <a:cxnSpLocks/>
              </p:cNvCxnSpPr>
              <p:nvPr/>
            </p:nvCxnSpPr>
            <p:spPr>
              <a:xfrm>
                <a:off x="984399" y="890303"/>
                <a:ext cx="182880"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0" name="TextBox 109">
                <a:extLst>
                  <a:ext uri="{FF2B5EF4-FFF2-40B4-BE49-F238E27FC236}">
                    <a16:creationId xmlns:a16="http://schemas.microsoft.com/office/drawing/2014/main" id="{F68C8C3F-2F22-4AAD-C0ED-80EE1C5B0F44}"/>
                  </a:ext>
                </a:extLst>
              </p:cNvPr>
              <p:cNvSpPr txBox="1"/>
              <p:nvPr/>
            </p:nvSpPr>
            <p:spPr>
              <a:xfrm>
                <a:off x="927541" y="598269"/>
                <a:ext cx="253596"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X</a:t>
                </a:r>
              </a:p>
            </p:txBody>
          </p:sp>
          <p:sp>
            <p:nvSpPr>
              <p:cNvPr id="111" name="TextBox 110">
                <a:extLst>
                  <a:ext uri="{FF2B5EF4-FFF2-40B4-BE49-F238E27FC236}">
                    <a16:creationId xmlns:a16="http://schemas.microsoft.com/office/drawing/2014/main" id="{37224137-A3A4-8766-B75D-C555E6ABBCFC}"/>
                  </a:ext>
                </a:extLst>
              </p:cNvPr>
              <p:cNvSpPr txBox="1"/>
              <p:nvPr/>
            </p:nvSpPr>
            <p:spPr>
              <a:xfrm>
                <a:off x="1048647" y="732671"/>
                <a:ext cx="253596"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Y</a:t>
                </a:r>
              </a:p>
            </p:txBody>
          </p:sp>
        </p:grpSp>
        <p:pic>
          <p:nvPicPr>
            <p:cNvPr id="104" name="Picture 103" descr="A black and white image of a line&#10;&#10;AI-generated content may be incorrect.">
              <a:extLst>
                <a:ext uri="{FF2B5EF4-FFF2-40B4-BE49-F238E27FC236}">
                  <a16:creationId xmlns:a16="http://schemas.microsoft.com/office/drawing/2014/main" id="{C4D10FE0-CC69-A044-A359-0E61340F68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02280" y="5847736"/>
              <a:ext cx="914400" cy="914400"/>
            </a:xfrm>
            <a:prstGeom prst="rect">
              <a:avLst/>
            </a:prstGeom>
            <a:ln>
              <a:solidFill>
                <a:srgbClr val="0070C0"/>
              </a:solidFill>
            </a:ln>
          </p:spPr>
        </p:pic>
        <p:pic>
          <p:nvPicPr>
            <p:cNvPr id="105" name="Picture 104" descr="A black and white image of a line of small black dots&#10;&#10;AI-generated content may be incorrect.">
              <a:extLst>
                <a:ext uri="{FF2B5EF4-FFF2-40B4-BE49-F238E27FC236}">
                  <a16:creationId xmlns:a16="http://schemas.microsoft.com/office/drawing/2014/main" id="{208D1D3D-99BF-D67D-FA67-2A3E6DFB2A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080688" y="5852160"/>
              <a:ext cx="914400" cy="914400"/>
            </a:xfrm>
            <a:prstGeom prst="rect">
              <a:avLst/>
            </a:prstGeom>
            <a:ln>
              <a:solidFill>
                <a:srgbClr val="0070C0"/>
              </a:solidFill>
            </a:ln>
          </p:spPr>
        </p:pic>
        <p:pic>
          <p:nvPicPr>
            <p:cNvPr id="106" name="Picture 105" descr="A black specks on a white background&#10;&#10;AI-generated content may be incorrect.">
              <a:extLst>
                <a:ext uri="{FF2B5EF4-FFF2-40B4-BE49-F238E27FC236}">
                  <a16:creationId xmlns:a16="http://schemas.microsoft.com/office/drawing/2014/main" id="{8F8E0C79-67F4-93FF-E7C5-EC5893C25A0B}"/>
                </a:ext>
              </a:extLst>
            </p:cNvPr>
            <p:cNvPicPr>
              <a:picLocks/>
            </p:cNvPicPr>
            <p:nvPr/>
          </p:nvPicPr>
          <p:blipFill>
            <a:blip r:embed="rId7" cstate="print">
              <a:extLst>
                <a:ext uri="{28A0092B-C50C-407E-A947-70E740481C1C}">
                  <a14:useLocalDpi xmlns:a14="http://schemas.microsoft.com/office/drawing/2010/main" val="0"/>
                </a:ext>
              </a:extLst>
            </a:blip>
            <a:srcRect l="1" r="3268"/>
            <a:stretch/>
          </p:blipFill>
          <p:spPr>
            <a:xfrm rot="10800000">
              <a:off x="41102280" y="6830568"/>
              <a:ext cx="914400" cy="914400"/>
            </a:xfrm>
            <a:prstGeom prst="rect">
              <a:avLst/>
            </a:prstGeom>
            <a:ln>
              <a:solidFill>
                <a:srgbClr val="FF0000"/>
              </a:solidFill>
            </a:ln>
          </p:spPr>
        </p:pic>
        <p:pic>
          <p:nvPicPr>
            <p:cNvPr id="107" name="Picture 106" descr="A black and white image of a line&#10;&#10;AI-generated content may be incorrect.">
              <a:extLst>
                <a:ext uri="{FF2B5EF4-FFF2-40B4-BE49-F238E27FC236}">
                  <a16:creationId xmlns:a16="http://schemas.microsoft.com/office/drawing/2014/main" id="{087F4CA7-70BB-3204-B054-0F2C3183E8F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080688" y="6830568"/>
              <a:ext cx="914400" cy="914400"/>
            </a:xfrm>
            <a:prstGeom prst="rect">
              <a:avLst/>
            </a:prstGeom>
            <a:ln>
              <a:solidFill>
                <a:srgbClr val="FF0000"/>
              </a:solidFill>
            </a:ln>
          </p:spPr>
        </p:pic>
      </p:grpSp>
      <p:grpSp>
        <p:nvGrpSpPr>
          <p:cNvPr id="116" name="Group 115">
            <a:extLst>
              <a:ext uri="{FF2B5EF4-FFF2-40B4-BE49-F238E27FC236}">
                <a16:creationId xmlns:a16="http://schemas.microsoft.com/office/drawing/2014/main" id="{587AC8D8-FCD0-15A5-1603-12ADDA353CB9}"/>
              </a:ext>
            </a:extLst>
          </p:cNvPr>
          <p:cNvGrpSpPr/>
          <p:nvPr/>
        </p:nvGrpSpPr>
        <p:grpSpPr>
          <a:xfrm>
            <a:off x="1195234" y="4895480"/>
            <a:ext cx="3673642" cy="3069878"/>
            <a:chOff x="40120775" y="7900416"/>
            <a:chExt cx="3283451" cy="2816352"/>
          </a:xfrm>
        </p:grpSpPr>
        <mc:AlternateContent xmlns:mc="http://schemas.openxmlformats.org/markup-compatibility/2006">
          <mc:Choice xmlns:cx1="http://schemas.microsoft.com/office/drawing/2015/9/8/chartex" Requires="cx1">
            <p:graphicFrame>
              <p:nvGraphicFramePr>
                <p:cNvPr id="117" name="Chart 116">
                  <a:extLst>
                    <a:ext uri="{FF2B5EF4-FFF2-40B4-BE49-F238E27FC236}">
                      <a16:creationId xmlns:a16="http://schemas.microsoft.com/office/drawing/2014/main" id="{EAF57A49-9AAF-C154-3243-2DE94D45467C}"/>
                    </a:ext>
                  </a:extLst>
                </p:cNvPr>
                <p:cNvGraphicFramePr/>
                <p:nvPr>
                  <p:extLst>
                    <p:ext uri="{D42A27DB-BD31-4B8C-83A1-F6EECF244321}">
                      <p14:modId xmlns:p14="http://schemas.microsoft.com/office/powerpoint/2010/main" val="1671588798"/>
                    </p:ext>
                  </p:extLst>
                </p:nvPr>
              </p:nvGraphicFramePr>
              <p:xfrm>
                <a:off x="42398386" y="7964424"/>
                <a:ext cx="1005840" cy="2657707"/>
              </p:xfrm>
              <a:graphic>
                <a:graphicData uri="http://schemas.microsoft.com/office/drawing/2014/chartex">
                  <cx:chart xmlns:cx="http://schemas.microsoft.com/office/drawing/2014/chartex" xmlns:r="http://schemas.openxmlformats.org/officeDocument/2006/relationships" r:id="rId9"/>
                </a:graphicData>
              </a:graphic>
            </p:graphicFrame>
          </mc:Choice>
          <mc:Fallback>
            <p:pic>
              <p:nvPicPr>
                <p:cNvPr id="117" name="Chart 116">
                  <a:extLst>
                    <a:ext uri="{FF2B5EF4-FFF2-40B4-BE49-F238E27FC236}">
                      <a16:creationId xmlns:a16="http://schemas.microsoft.com/office/drawing/2014/main" id="{EAF57A49-9AAF-C154-3243-2DE94D45467C}"/>
                    </a:ext>
                  </a:extLst>
                </p:cNvPr>
                <p:cNvPicPr>
                  <a:picLocks noGrp="1" noRot="1" noChangeAspect="1" noMove="1" noResize="1" noEditPoints="1" noAdjustHandles="1" noChangeArrowheads="1" noChangeShapeType="1"/>
                </p:cNvPicPr>
                <p:nvPr/>
              </p:nvPicPr>
              <p:blipFill>
                <a:blip r:embed="rId10"/>
                <a:stretch>
                  <a:fillRect/>
                </a:stretch>
              </p:blipFill>
              <p:spPr>
                <a:xfrm>
                  <a:off x="3743506" y="4965250"/>
                  <a:ext cx="1125370" cy="2896952"/>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118" name="Chart 117">
                  <a:extLst>
                    <a:ext uri="{FF2B5EF4-FFF2-40B4-BE49-F238E27FC236}">
                      <a16:creationId xmlns:a16="http://schemas.microsoft.com/office/drawing/2014/main" id="{AF353332-36EC-8658-9F82-246DE4A2D5C1}"/>
                    </a:ext>
                  </a:extLst>
                </p:cNvPr>
                <p:cNvGraphicFramePr/>
                <p:nvPr>
                  <p:extLst>
                    <p:ext uri="{D42A27DB-BD31-4B8C-83A1-F6EECF244321}">
                      <p14:modId xmlns:p14="http://schemas.microsoft.com/office/powerpoint/2010/main" val="867830964"/>
                    </p:ext>
                  </p:extLst>
                </p:nvPr>
              </p:nvGraphicFramePr>
              <p:xfrm>
                <a:off x="41420079" y="7964424"/>
                <a:ext cx="1005840" cy="2663013"/>
              </p:xfrm>
              <a:graphic>
                <a:graphicData uri="http://schemas.microsoft.com/office/drawing/2014/chartex">
                  <cx:chart xmlns:cx="http://schemas.microsoft.com/office/drawing/2014/chartex" xmlns:r="http://schemas.openxmlformats.org/officeDocument/2006/relationships" r:id="rId11"/>
                </a:graphicData>
              </a:graphic>
            </p:graphicFrame>
          </mc:Choice>
          <mc:Fallback>
            <p:pic>
              <p:nvPicPr>
                <p:cNvPr id="118" name="Chart 117">
                  <a:extLst>
                    <a:ext uri="{FF2B5EF4-FFF2-40B4-BE49-F238E27FC236}">
                      <a16:creationId xmlns:a16="http://schemas.microsoft.com/office/drawing/2014/main" id="{AF353332-36EC-8658-9F82-246DE4A2D5C1}"/>
                    </a:ext>
                  </a:extLst>
                </p:cNvPr>
                <p:cNvPicPr>
                  <a:picLocks noGrp="1" noRot="1" noChangeAspect="1" noMove="1" noResize="1" noEditPoints="1" noAdjustHandles="1" noChangeArrowheads="1" noChangeShapeType="1"/>
                </p:cNvPicPr>
                <p:nvPr/>
              </p:nvPicPr>
              <p:blipFill>
                <a:blip r:embed="rId12"/>
                <a:stretch>
                  <a:fillRect/>
                </a:stretch>
              </p:blipFill>
              <p:spPr>
                <a:xfrm>
                  <a:off x="2648942" y="4965250"/>
                  <a:ext cx="1125370" cy="2902736"/>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119" name="Chart 118">
                  <a:extLst>
                    <a:ext uri="{FF2B5EF4-FFF2-40B4-BE49-F238E27FC236}">
                      <a16:creationId xmlns:a16="http://schemas.microsoft.com/office/drawing/2014/main" id="{D27C53E7-293E-F993-B606-3069BBA635BF}"/>
                    </a:ext>
                  </a:extLst>
                </p:cNvPr>
                <p:cNvGraphicFramePr/>
                <p:nvPr>
                  <p:extLst>
                    <p:ext uri="{D42A27DB-BD31-4B8C-83A1-F6EECF244321}">
                      <p14:modId xmlns:p14="http://schemas.microsoft.com/office/powerpoint/2010/main" val="1870879463"/>
                    </p:ext>
                  </p:extLst>
                </p:nvPr>
              </p:nvGraphicFramePr>
              <p:xfrm>
                <a:off x="40120775" y="7900416"/>
                <a:ext cx="1328937" cy="2816352"/>
              </p:xfrm>
              <a:graphic>
                <a:graphicData uri="http://schemas.microsoft.com/office/drawing/2014/chartex">
                  <cx:chart xmlns:cx="http://schemas.microsoft.com/office/drawing/2014/chartex" xmlns:r="http://schemas.openxmlformats.org/officeDocument/2006/relationships" r:id="rId13"/>
                </a:graphicData>
              </a:graphic>
            </p:graphicFrame>
          </mc:Choice>
          <mc:Fallback>
            <p:pic>
              <p:nvPicPr>
                <p:cNvPr id="119" name="Chart 118">
                  <a:extLst>
                    <a:ext uri="{FF2B5EF4-FFF2-40B4-BE49-F238E27FC236}">
                      <a16:creationId xmlns:a16="http://schemas.microsoft.com/office/drawing/2014/main" id="{D27C53E7-293E-F993-B606-3069BBA635BF}"/>
                    </a:ext>
                  </a:extLst>
                </p:cNvPr>
                <p:cNvPicPr>
                  <a:picLocks noGrp="1" noRot="1" noChangeAspect="1" noMove="1" noResize="1" noEditPoints="1" noAdjustHandles="1" noChangeArrowheads="1" noChangeShapeType="1"/>
                </p:cNvPicPr>
                <p:nvPr/>
              </p:nvPicPr>
              <p:blipFill>
                <a:blip r:embed="rId14"/>
                <a:stretch>
                  <a:fillRect/>
                </a:stretch>
              </p:blipFill>
              <p:spPr>
                <a:xfrm>
                  <a:off x="1195234" y="4895480"/>
                  <a:ext cx="1486862" cy="3069878"/>
                </a:xfrm>
                <a:prstGeom prst="rect">
                  <a:avLst/>
                </a:prstGeom>
              </p:spPr>
            </p:pic>
          </mc:Fallback>
        </mc:AlternateContent>
        <p:sp>
          <p:nvSpPr>
            <p:cNvPr id="120" name="TextBox 119">
              <a:extLst>
                <a:ext uri="{FF2B5EF4-FFF2-40B4-BE49-F238E27FC236}">
                  <a16:creationId xmlns:a16="http://schemas.microsoft.com/office/drawing/2014/main" id="{AE873AFC-DBC7-3288-44F2-155F0605E807}"/>
                </a:ext>
              </a:extLst>
            </p:cNvPr>
            <p:cNvSpPr txBox="1"/>
            <p:nvPr/>
          </p:nvSpPr>
          <p:spPr>
            <a:xfrm>
              <a:off x="40438963" y="8965933"/>
              <a:ext cx="911184"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0.28</a:t>
              </a:r>
            </a:p>
          </p:txBody>
        </p:sp>
        <p:sp>
          <p:nvSpPr>
            <p:cNvPr id="121" name="TextBox 120">
              <a:extLst>
                <a:ext uri="{FF2B5EF4-FFF2-40B4-BE49-F238E27FC236}">
                  <a16:creationId xmlns:a16="http://schemas.microsoft.com/office/drawing/2014/main" id="{5BD085B5-C8F7-D17C-8466-976DE8B30213}"/>
                </a:ext>
              </a:extLst>
            </p:cNvPr>
            <p:cNvSpPr txBox="1"/>
            <p:nvPr/>
          </p:nvSpPr>
          <p:spPr>
            <a:xfrm>
              <a:off x="41441005" y="9580093"/>
              <a:ext cx="886170"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0.72</a:t>
              </a:r>
            </a:p>
          </p:txBody>
        </p:sp>
        <p:sp>
          <p:nvSpPr>
            <p:cNvPr id="122" name="TextBox 121">
              <a:extLst>
                <a:ext uri="{FF2B5EF4-FFF2-40B4-BE49-F238E27FC236}">
                  <a16:creationId xmlns:a16="http://schemas.microsoft.com/office/drawing/2014/main" id="{5AA73B20-3CA8-00B9-219C-7F776465E5B0}"/>
                </a:ext>
              </a:extLst>
            </p:cNvPr>
            <p:cNvSpPr txBox="1"/>
            <p:nvPr/>
          </p:nvSpPr>
          <p:spPr>
            <a:xfrm>
              <a:off x="42413802" y="8979931"/>
              <a:ext cx="893568"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0.88</a:t>
              </a:r>
            </a:p>
          </p:txBody>
        </p:sp>
      </p:grpSp>
      <p:graphicFrame>
        <p:nvGraphicFramePr>
          <p:cNvPr id="38" name="Chart 37">
            <a:extLst>
              <a:ext uri="{FF2B5EF4-FFF2-40B4-BE49-F238E27FC236}">
                <a16:creationId xmlns:a16="http://schemas.microsoft.com/office/drawing/2014/main" id="{292170B3-5D7A-464F-854A-60390173D2BA}"/>
              </a:ext>
            </a:extLst>
          </p:cNvPr>
          <p:cNvGraphicFramePr>
            <a:graphicFrameLocks/>
          </p:cNvGraphicFramePr>
          <p:nvPr>
            <p:extLst>
              <p:ext uri="{D42A27DB-BD31-4B8C-83A1-F6EECF244321}">
                <p14:modId xmlns:p14="http://schemas.microsoft.com/office/powerpoint/2010/main" val="3015475673"/>
              </p:ext>
            </p:extLst>
          </p:nvPr>
        </p:nvGraphicFramePr>
        <p:xfrm>
          <a:off x="6478303" y="1192650"/>
          <a:ext cx="3355848" cy="3593592"/>
        </p:xfrm>
        <a:graphic>
          <a:graphicData uri="http://schemas.openxmlformats.org/drawingml/2006/chart">
            <c:chart xmlns:c="http://schemas.openxmlformats.org/drawingml/2006/chart" xmlns:r="http://schemas.openxmlformats.org/officeDocument/2006/relationships" r:id="rId15"/>
          </a:graphicData>
        </a:graphic>
      </p:graphicFrame>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05BC8F74-F6CF-44D8-A12B-C96C54C2DAC0}"/>
                  </a:ext>
                </a:extLst>
              </p:cNvPr>
              <p:cNvSpPr txBox="1"/>
              <p:nvPr/>
            </p:nvSpPr>
            <p:spPr>
              <a:xfrm rot="16200000">
                <a:off x="-324493" y="6445940"/>
                <a:ext cx="2655511"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Trace Width (</a:t>
                </a:r>
                <a14:m>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𝑳</m:t>
                        </m:r>
                      </m:e>
                      <m:sub>
                        <m:r>
                          <a:rPr lang="en-US" sz="1600" b="1" i="1">
                            <a:latin typeface="Cambria Math" panose="02040503050406030204" pitchFamily="18" charset="0"/>
                            <a:cs typeface="Arial" panose="020B0604020202020204" pitchFamily="34" charset="0"/>
                          </a:rPr>
                          <m:t>𝒘</m:t>
                        </m:r>
                      </m:sub>
                    </m:sSub>
                  </m:oMath>
                </a14:m>
                <a:r>
                  <a:rPr lang="en-US" sz="1600" b="1">
                    <a:latin typeface="Calibri" panose="020F0502020204030204" pitchFamily="34" charset="0"/>
                    <a:cs typeface="Calibri" panose="020F0502020204030204" pitchFamily="34" charset="0"/>
                  </a:rPr>
                  <a:t>) [µm]</a:t>
                </a:r>
              </a:p>
            </p:txBody>
          </p:sp>
        </mc:Choice>
        <mc:Fallback>
          <p:sp>
            <p:nvSpPr>
              <p:cNvPr id="39" name="TextBox 38">
                <a:extLst>
                  <a:ext uri="{FF2B5EF4-FFF2-40B4-BE49-F238E27FC236}">
                    <a16:creationId xmlns:a16="http://schemas.microsoft.com/office/drawing/2014/main" id="{05BC8F74-F6CF-44D8-A12B-C96C54C2DAC0}"/>
                  </a:ext>
                </a:extLst>
              </p:cNvPr>
              <p:cNvSpPr txBox="1">
                <a:spLocks noRot="1" noChangeAspect="1" noMove="1" noResize="1" noEditPoints="1" noAdjustHandles="1" noChangeArrowheads="1" noChangeShapeType="1" noTextEdit="1"/>
              </p:cNvSpPr>
              <p:nvPr/>
            </p:nvSpPr>
            <p:spPr>
              <a:xfrm rot="16200000">
                <a:off x="-324493" y="6445940"/>
                <a:ext cx="2655511" cy="338554"/>
              </a:xfrm>
              <a:prstGeom prst="rect">
                <a:avLst/>
              </a:prstGeom>
              <a:blipFill>
                <a:blip r:embed="rId16"/>
                <a:stretch>
                  <a:fillRect l="-5455" r="-23636"/>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8777337D-2C34-4E1A-A11E-7802EF453234}"/>
              </a:ext>
            </a:extLst>
          </p:cNvPr>
          <p:cNvSpPr txBox="1"/>
          <p:nvPr/>
        </p:nvSpPr>
        <p:spPr>
          <a:xfrm rot="16200000">
            <a:off x="-56922" y="1972984"/>
            <a:ext cx="1569282" cy="398441"/>
          </a:xfrm>
          <a:prstGeom prst="rect">
            <a:avLst/>
          </a:prstGeom>
          <a:noFill/>
          <a:ln>
            <a:noFill/>
          </a:ln>
        </p:spPr>
        <p:txBody>
          <a:bodyPr wrap="none" rtlCol="0">
            <a:spAutoFit/>
          </a:bodyPr>
          <a:lstStyle/>
          <a:p>
            <a:pPr algn="ctr"/>
            <a:r>
              <a:rPr lang="en-US" sz="1400" b="1">
                <a:solidFill>
                  <a:srgbClr val="0070C0"/>
                </a:solidFill>
                <a:latin typeface="Calibri" panose="020F0502020204030204" pitchFamily="34" charset="0"/>
                <a:cs typeface="Calibri" panose="020F0502020204030204" pitchFamily="34" charset="0"/>
              </a:rPr>
              <a:t>Experimental</a:t>
            </a:r>
          </a:p>
        </p:txBody>
      </p:sp>
      <p:sp>
        <p:nvSpPr>
          <p:cNvPr id="41" name="TextBox 40">
            <a:extLst>
              <a:ext uri="{FF2B5EF4-FFF2-40B4-BE49-F238E27FC236}">
                <a16:creationId xmlns:a16="http://schemas.microsoft.com/office/drawing/2014/main" id="{6E4582FF-0D50-4592-AF3E-A7028C948D7A}"/>
              </a:ext>
            </a:extLst>
          </p:cNvPr>
          <p:cNvSpPr txBox="1"/>
          <p:nvPr/>
        </p:nvSpPr>
        <p:spPr>
          <a:xfrm rot="16200000">
            <a:off x="-4732" y="3333373"/>
            <a:ext cx="1412078" cy="307777"/>
          </a:xfrm>
          <a:prstGeom prst="rect">
            <a:avLst/>
          </a:prstGeom>
          <a:noFill/>
          <a:ln>
            <a:noFill/>
          </a:ln>
        </p:spPr>
        <p:txBody>
          <a:bodyPr wrap="square" rtlCol="0">
            <a:spAutoFit/>
          </a:bodyPr>
          <a:lstStyle/>
          <a:p>
            <a:pPr algn="ctr"/>
            <a:r>
              <a:rPr lang="en-US" sz="1400" b="1">
                <a:solidFill>
                  <a:srgbClr val="FF0000"/>
                </a:solidFill>
                <a:latin typeface="Calibri" panose="020F0502020204030204" pitchFamily="34" charset="0"/>
                <a:cs typeface="Calibri" panose="020F0502020204030204" pitchFamily="34" charset="0"/>
              </a:rPr>
              <a:t>Generated</a:t>
            </a:r>
          </a:p>
        </p:txBody>
      </p:sp>
      <p:grpSp>
        <p:nvGrpSpPr>
          <p:cNvPr id="42" name="Group 41">
            <a:extLst>
              <a:ext uri="{FF2B5EF4-FFF2-40B4-BE49-F238E27FC236}">
                <a16:creationId xmlns:a16="http://schemas.microsoft.com/office/drawing/2014/main" id="{0AD26C17-0E5C-45CB-AF83-A92BDC4C53BE}"/>
              </a:ext>
            </a:extLst>
          </p:cNvPr>
          <p:cNvGrpSpPr/>
          <p:nvPr/>
        </p:nvGrpSpPr>
        <p:grpSpPr>
          <a:xfrm>
            <a:off x="11012055" y="1479823"/>
            <a:ext cx="3000239" cy="2659516"/>
            <a:chOff x="11310121" y="1495990"/>
            <a:chExt cx="3000239" cy="2659516"/>
          </a:xfrm>
        </p:grpSpPr>
        <p:sp>
          <p:nvSpPr>
            <p:cNvPr id="43" name="Rectangle 42">
              <a:extLst>
                <a:ext uri="{FF2B5EF4-FFF2-40B4-BE49-F238E27FC236}">
                  <a16:creationId xmlns:a16="http://schemas.microsoft.com/office/drawing/2014/main" id="{25B37D53-658C-40BF-B1A9-F84FD49FFC47}"/>
                </a:ext>
              </a:extLst>
            </p:cNvPr>
            <p:cNvSpPr/>
            <p:nvPr/>
          </p:nvSpPr>
          <p:spPr>
            <a:xfrm>
              <a:off x="11317978" y="1529686"/>
              <a:ext cx="365760" cy="36576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D4CDB1E-87A5-4860-B552-1CC9D148771D}"/>
                </a:ext>
              </a:extLst>
            </p:cNvPr>
            <p:cNvSpPr/>
            <p:nvPr/>
          </p:nvSpPr>
          <p:spPr>
            <a:xfrm>
              <a:off x="11310121" y="2107419"/>
              <a:ext cx="365760"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006D2F98-B7A7-4FE6-8084-D61EFC62E73C}"/>
                </a:ext>
              </a:extLst>
            </p:cNvPr>
            <p:cNvSpPr txBox="1"/>
            <p:nvPr/>
          </p:nvSpPr>
          <p:spPr>
            <a:xfrm>
              <a:off x="11677475" y="1495990"/>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Experimental</a:t>
              </a:r>
            </a:p>
          </p:txBody>
        </p:sp>
        <p:sp>
          <p:nvSpPr>
            <p:cNvPr id="46" name="TextBox 45">
              <a:extLst>
                <a:ext uri="{FF2B5EF4-FFF2-40B4-BE49-F238E27FC236}">
                  <a16:creationId xmlns:a16="http://schemas.microsoft.com/office/drawing/2014/main" id="{BF0D8E71-CC6D-40ED-B868-C2E632C580BD}"/>
                </a:ext>
              </a:extLst>
            </p:cNvPr>
            <p:cNvSpPr txBox="1"/>
            <p:nvPr/>
          </p:nvSpPr>
          <p:spPr>
            <a:xfrm>
              <a:off x="11681222" y="2040066"/>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Generated</a:t>
              </a:r>
            </a:p>
          </p:txBody>
        </p:sp>
        <p:sp>
          <p:nvSpPr>
            <p:cNvPr id="47" name="Rectangle 46">
              <a:extLst>
                <a:ext uri="{FF2B5EF4-FFF2-40B4-BE49-F238E27FC236}">
                  <a16:creationId xmlns:a16="http://schemas.microsoft.com/office/drawing/2014/main" id="{0D919619-5FF4-47B6-947E-5BD8A9095FC3}"/>
                </a:ext>
              </a:extLst>
            </p:cNvPr>
            <p:cNvSpPr/>
            <p:nvPr/>
          </p:nvSpPr>
          <p:spPr>
            <a:xfrm>
              <a:off x="11317978" y="3226862"/>
              <a:ext cx="357903" cy="320040"/>
            </a:xfrm>
            <a:prstGeom prst="rect">
              <a:avLst/>
            </a:pr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5D3EFC0-7DAA-4B9E-A302-642515653C48}"/>
                </a:ext>
              </a:extLst>
            </p:cNvPr>
            <p:cNvSpPr/>
            <p:nvPr/>
          </p:nvSpPr>
          <p:spPr>
            <a:xfrm>
              <a:off x="11319620" y="2685573"/>
              <a:ext cx="357903" cy="320040"/>
            </a:xfrm>
            <a:prstGeom prst="rect">
              <a:avLst/>
            </a:prstGeom>
            <a:solidFill>
              <a:srgbClr val="00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EE2B1FF4-1EBC-48F3-8F03-D3A93531A183}"/>
                </a:ext>
              </a:extLst>
            </p:cNvPr>
            <p:cNvSpPr txBox="1"/>
            <p:nvPr/>
          </p:nvSpPr>
          <p:spPr>
            <a:xfrm>
              <a:off x="11685696" y="2618257"/>
              <a:ext cx="2624664"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Jaccard Index (</a:t>
              </a:r>
              <a:r>
                <a:rPr lang="en-US" sz="2400" b="1" err="1">
                  <a:latin typeface="Calibri" panose="020F0502020204030204" pitchFamily="34" charset="0"/>
                  <a:cs typeface="Calibri" panose="020F0502020204030204" pitchFamily="34" charset="0"/>
                </a:rPr>
                <a:t>IoU</a:t>
              </a:r>
              <a:r>
                <a:rPr lang="en-US" sz="2400" b="1">
                  <a:latin typeface="Calibri" panose="020F0502020204030204" pitchFamily="34" charset="0"/>
                  <a:cs typeface="Calibri" panose="020F0502020204030204" pitchFamily="34" charset="0"/>
                </a:rPr>
                <a:t>)</a:t>
              </a:r>
            </a:p>
          </p:txBody>
        </p:sp>
        <p:sp>
          <p:nvSpPr>
            <p:cNvPr id="50" name="TextBox 49">
              <a:extLst>
                <a:ext uri="{FF2B5EF4-FFF2-40B4-BE49-F238E27FC236}">
                  <a16:creationId xmlns:a16="http://schemas.microsoft.com/office/drawing/2014/main" id="{86912199-9C22-483B-A8CC-C4E202E335B2}"/>
                </a:ext>
              </a:extLst>
            </p:cNvPr>
            <p:cNvSpPr txBox="1"/>
            <p:nvPr/>
          </p:nvSpPr>
          <p:spPr>
            <a:xfrm>
              <a:off x="11685696" y="3128767"/>
              <a:ext cx="1519389"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Precision</a:t>
              </a:r>
            </a:p>
          </p:txBody>
        </p:sp>
        <p:sp>
          <p:nvSpPr>
            <p:cNvPr id="51" name="Rectangle 50">
              <a:extLst>
                <a:ext uri="{FF2B5EF4-FFF2-40B4-BE49-F238E27FC236}">
                  <a16:creationId xmlns:a16="http://schemas.microsoft.com/office/drawing/2014/main" id="{19E119FB-9DDB-4506-AA0B-B168E61D7C60}"/>
                </a:ext>
              </a:extLst>
            </p:cNvPr>
            <p:cNvSpPr/>
            <p:nvPr/>
          </p:nvSpPr>
          <p:spPr>
            <a:xfrm>
              <a:off x="11324958" y="3770108"/>
              <a:ext cx="357903" cy="320040"/>
            </a:xfrm>
            <a:prstGeom prst="rect">
              <a:avLst/>
            </a:prstGeom>
            <a:solidFill>
              <a:srgbClr val="8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ABA431EF-B36B-40D5-833B-5A4B332F414A}"/>
                </a:ext>
              </a:extLst>
            </p:cNvPr>
            <p:cNvSpPr txBox="1"/>
            <p:nvPr/>
          </p:nvSpPr>
          <p:spPr>
            <a:xfrm>
              <a:off x="11694037" y="3693841"/>
              <a:ext cx="1711785"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F1 Score</a:t>
              </a:r>
            </a:p>
          </p:txBody>
        </p:sp>
      </p:grpSp>
      <p:pic>
        <p:nvPicPr>
          <p:cNvPr id="53" name="Picture 52" descr="A screenshot of a graph&#10;&#10;AI-generated content may be incorrect.">
            <a:extLst>
              <a:ext uri="{FF2B5EF4-FFF2-40B4-BE49-F238E27FC236}">
                <a16:creationId xmlns:a16="http://schemas.microsoft.com/office/drawing/2014/main" id="{6BA5A0C3-6672-48AC-8011-FC93350ACD16}"/>
              </a:ext>
            </a:extLst>
          </p:cNvPr>
          <p:cNvPicPr/>
          <p:nvPr/>
        </p:nvPicPr>
        <p:blipFill rotWithShape="1">
          <a:blip r:embed="rId17" cstate="print">
            <a:extLst>
              <a:ext uri="{28A0092B-C50C-407E-A947-70E740481C1C}">
                <a14:useLocalDpi xmlns:a14="http://schemas.microsoft.com/office/drawing/2010/main" val="0"/>
              </a:ext>
            </a:extLst>
          </a:blip>
          <a:srcRect l="32379" t="23476" r="31895" b="40958"/>
          <a:stretch/>
        </p:blipFill>
        <p:spPr bwMode="auto">
          <a:xfrm>
            <a:off x="6271906" y="4967878"/>
            <a:ext cx="3786494" cy="2894324"/>
          </a:xfrm>
          <a:prstGeom prst="rect">
            <a:avLst/>
          </a:prstGeom>
          <a:ln>
            <a:noFill/>
          </a:ln>
          <a:extLst>
            <a:ext uri="{53640926-AAD7-44D8-BBD7-CCE9431645EC}">
              <a14:shadowObscured xmlns:a14="http://schemas.microsoft.com/office/drawing/2010/main"/>
            </a:ext>
          </a:extLst>
        </p:spPr>
      </p:pic>
      <p:sp>
        <p:nvSpPr>
          <p:cNvPr id="54" name="TextBox 53">
            <a:extLst>
              <a:ext uri="{FF2B5EF4-FFF2-40B4-BE49-F238E27FC236}">
                <a16:creationId xmlns:a16="http://schemas.microsoft.com/office/drawing/2014/main" id="{9B28B57F-5840-49D9-B039-F0B65B938AF5}"/>
              </a:ext>
            </a:extLst>
          </p:cNvPr>
          <p:cNvSpPr txBox="1"/>
          <p:nvPr/>
        </p:nvSpPr>
        <p:spPr>
          <a:xfrm>
            <a:off x="3597014" y="7799131"/>
            <a:ext cx="1418354" cy="519570"/>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1</a:t>
            </a:r>
          </a:p>
        </p:txBody>
      </p:sp>
      <p:sp>
        <p:nvSpPr>
          <p:cNvPr id="55" name="TextBox 54">
            <a:extLst>
              <a:ext uri="{FF2B5EF4-FFF2-40B4-BE49-F238E27FC236}">
                <a16:creationId xmlns:a16="http://schemas.microsoft.com/office/drawing/2014/main" id="{E7DB3BAC-A37D-4FD2-807A-7BB03993A388}"/>
              </a:ext>
            </a:extLst>
          </p:cNvPr>
          <p:cNvSpPr txBox="1"/>
          <p:nvPr/>
        </p:nvSpPr>
        <p:spPr>
          <a:xfrm>
            <a:off x="2513926" y="7799131"/>
            <a:ext cx="1537286" cy="519570"/>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0.6</a:t>
            </a:r>
          </a:p>
        </p:txBody>
      </p:sp>
      <p:sp>
        <p:nvSpPr>
          <p:cNvPr id="56" name="TextBox 55">
            <a:extLst>
              <a:ext uri="{FF2B5EF4-FFF2-40B4-BE49-F238E27FC236}">
                <a16:creationId xmlns:a16="http://schemas.microsoft.com/office/drawing/2014/main" id="{B9AF2982-BFB5-47AD-BA24-8ADD00ACA9D3}"/>
              </a:ext>
            </a:extLst>
          </p:cNvPr>
          <p:cNvSpPr txBox="1"/>
          <p:nvPr/>
        </p:nvSpPr>
        <p:spPr>
          <a:xfrm>
            <a:off x="1236464" y="7788082"/>
            <a:ext cx="1524085" cy="519570"/>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0.2</a:t>
            </a:r>
          </a:p>
        </p:txBody>
      </p:sp>
      <p:sp>
        <p:nvSpPr>
          <p:cNvPr id="57" name="TextBox 56">
            <a:extLst>
              <a:ext uri="{FF2B5EF4-FFF2-40B4-BE49-F238E27FC236}">
                <a16:creationId xmlns:a16="http://schemas.microsoft.com/office/drawing/2014/main" id="{23300978-6CD4-4C6B-B229-D0864FB36322}"/>
              </a:ext>
            </a:extLst>
          </p:cNvPr>
          <p:cNvSpPr txBox="1"/>
          <p:nvPr/>
        </p:nvSpPr>
        <p:spPr>
          <a:xfrm>
            <a:off x="8905857" y="7788082"/>
            <a:ext cx="1418354" cy="519570"/>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1</a:t>
            </a:r>
          </a:p>
        </p:txBody>
      </p:sp>
      <p:sp>
        <p:nvSpPr>
          <p:cNvPr id="58" name="TextBox 57">
            <a:extLst>
              <a:ext uri="{FF2B5EF4-FFF2-40B4-BE49-F238E27FC236}">
                <a16:creationId xmlns:a16="http://schemas.microsoft.com/office/drawing/2014/main" id="{23BC99B1-2ED6-4541-80EA-87E58DD8D0CE}"/>
              </a:ext>
            </a:extLst>
          </p:cNvPr>
          <p:cNvSpPr txBox="1"/>
          <p:nvPr/>
        </p:nvSpPr>
        <p:spPr>
          <a:xfrm>
            <a:off x="7746291" y="7761453"/>
            <a:ext cx="1537286" cy="519570"/>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0.6</a:t>
            </a:r>
          </a:p>
        </p:txBody>
      </p:sp>
      <p:sp>
        <p:nvSpPr>
          <p:cNvPr id="59" name="TextBox 58">
            <a:extLst>
              <a:ext uri="{FF2B5EF4-FFF2-40B4-BE49-F238E27FC236}">
                <a16:creationId xmlns:a16="http://schemas.microsoft.com/office/drawing/2014/main" id="{112B9962-7B29-47D1-9722-D9EEDC101BFA}"/>
              </a:ext>
            </a:extLst>
          </p:cNvPr>
          <p:cNvSpPr txBox="1"/>
          <p:nvPr/>
        </p:nvSpPr>
        <p:spPr>
          <a:xfrm>
            <a:off x="6599926" y="7758172"/>
            <a:ext cx="1524085" cy="519570"/>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0.2</a:t>
            </a:r>
          </a:p>
        </p:txBody>
      </p:sp>
    </p:spTree>
    <p:extLst>
      <p:ext uri="{BB962C8B-B14F-4D97-AF65-F5344CB8AC3E}">
        <p14:creationId xmlns:p14="http://schemas.microsoft.com/office/powerpoint/2010/main" val="2717766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DDBC4-2DF9-B31D-2A7C-A5449DFB3598}"/>
            </a:ext>
          </a:extLst>
        </p:cNvPr>
        <p:cNvGrpSpPr/>
        <p:nvPr/>
      </p:nvGrpSpPr>
      <p:grpSpPr>
        <a:xfrm>
          <a:off x="0" y="0"/>
          <a:ext cx="0" cy="0"/>
          <a:chOff x="0" y="0"/>
          <a:chExt cx="0" cy="0"/>
        </a:xfrm>
      </p:grpSpPr>
      <p:sp>
        <p:nvSpPr>
          <p:cNvPr id="2" name="TextBox 29">
            <a:extLst>
              <a:ext uri="{FF2B5EF4-FFF2-40B4-BE49-F238E27FC236}">
                <a16:creationId xmlns:a16="http://schemas.microsoft.com/office/drawing/2014/main" id="{D884122F-17F6-DAFB-077A-A7BEB54C1BA5}"/>
              </a:ext>
            </a:extLst>
          </p:cNvPr>
          <p:cNvSpPr/>
          <p:nvPr/>
        </p:nvSpPr>
        <p:spPr>
          <a:xfrm>
            <a:off x="316343" y="267884"/>
            <a:ext cx="1399032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trike="noStrike" spc="-1">
                <a:solidFill>
                  <a:schemeClr val="lt1"/>
                </a:solidFill>
                <a:latin typeface="Calibri"/>
              </a:rPr>
              <a:t>Conclusion and Future Works</a:t>
            </a:r>
            <a:endParaRPr lang="en-US" sz="4400" b="0" strike="noStrike" spc="-1">
              <a:solidFill>
                <a:srgbClr val="FFFFFF"/>
              </a:solidFill>
              <a:latin typeface="Arial"/>
            </a:endParaRPr>
          </a:p>
        </p:txBody>
      </p:sp>
      <p:sp>
        <p:nvSpPr>
          <p:cNvPr id="3" name="Rectangle 33">
            <a:extLst>
              <a:ext uri="{FF2B5EF4-FFF2-40B4-BE49-F238E27FC236}">
                <a16:creationId xmlns:a16="http://schemas.microsoft.com/office/drawing/2014/main" id="{3B4456CE-EB30-555A-58F2-58491981F633}"/>
              </a:ext>
            </a:extLst>
          </p:cNvPr>
          <p:cNvSpPr/>
          <p:nvPr/>
        </p:nvSpPr>
        <p:spPr>
          <a:xfrm>
            <a:off x="316343" y="1423710"/>
            <a:ext cx="13990320" cy="3301512"/>
          </a:xfrm>
          <a:prstGeom prst="rect">
            <a:avLst/>
          </a:prstGeom>
          <a:solidFill>
            <a:schemeClr val="bg1"/>
          </a:solidFill>
          <a:ln w="9525">
            <a:no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marL="342900" indent="-342900">
              <a:lnSpc>
                <a:spcPct val="100000"/>
              </a:lnSpc>
              <a:buFont typeface="Wingdings" panose="05000000000000000000" pitchFamily="2" charset="2"/>
              <a:buChar char="ü"/>
            </a:pPr>
            <a:r>
              <a:rPr lang="en-US" sz="2400" spc="-1">
                <a:solidFill>
                  <a:srgbClr val="000000"/>
                </a:solidFill>
                <a:latin typeface="Calibri" panose="020F0502020204030204" pitchFamily="34" charset="0"/>
                <a:cs typeface="Calibri" panose="020F0502020204030204" pitchFamily="34" charset="0"/>
              </a:rPr>
              <a:t>AJP-</a:t>
            </a:r>
            <a:r>
              <a:rPr lang="en-US" sz="2400" spc="-1" err="1">
                <a:solidFill>
                  <a:srgbClr val="000000"/>
                </a:solidFill>
                <a:latin typeface="Calibri" panose="020F0502020204030204" pitchFamily="34" charset="0"/>
                <a:cs typeface="Calibri" panose="020F0502020204030204" pitchFamily="34" charset="0"/>
              </a:rPr>
              <a:t>cGAN</a:t>
            </a:r>
            <a:r>
              <a:rPr lang="en-US" sz="2400" spc="-1">
                <a:solidFill>
                  <a:srgbClr val="000000"/>
                </a:solidFill>
                <a:latin typeface="Calibri" panose="020F0502020204030204" pitchFamily="34" charset="0"/>
                <a:cs typeface="Calibri" panose="020F0502020204030204" pitchFamily="34" charset="0"/>
              </a:rPr>
              <a:t> successfully predicts high-resolution deposit morphology conditioned on print parameters.</a:t>
            </a:r>
          </a:p>
          <a:p>
            <a:pPr marL="342900" indent="-342900">
              <a:lnSpc>
                <a:spcPct val="100000"/>
              </a:lnSpc>
              <a:buFont typeface="Wingdings" panose="05000000000000000000" pitchFamily="2" charset="2"/>
              <a:buChar char="ü"/>
            </a:pPr>
            <a:r>
              <a:rPr lang="en-US" sz="2400" spc="-1">
                <a:solidFill>
                  <a:srgbClr val="000000"/>
                </a:solidFill>
                <a:latin typeface="Calibri" panose="020F0502020204030204" pitchFamily="34" charset="0"/>
                <a:cs typeface="Calibri" panose="020F0502020204030204" pitchFamily="34" charset="0"/>
              </a:rPr>
              <a:t>The model captures printing parameter-to-structure mappings  with strong similarity to experimental data.</a:t>
            </a:r>
          </a:p>
          <a:p>
            <a:pPr marL="342900" indent="-342900">
              <a:lnSpc>
                <a:spcPct val="100000"/>
              </a:lnSpc>
              <a:buFont typeface="Wingdings" panose="05000000000000000000" pitchFamily="2" charset="2"/>
              <a:buChar char="ü"/>
            </a:pPr>
            <a:r>
              <a:rPr lang="en-US" sz="2400" spc="-1">
                <a:solidFill>
                  <a:srgbClr val="000000"/>
                </a:solidFill>
                <a:latin typeface="Calibri" panose="020F0502020204030204" pitchFamily="34" charset="0"/>
                <a:cs typeface="Calibri" panose="020F0502020204030204" pitchFamily="34" charset="0"/>
              </a:rPr>
              <a:t>Enables pre-print visualization, reducing reliance on trial-and-error experimentation.</a:t>
            </a:r>
          </a:p>
          <a:p>
            <a:pPr>
              <a:lnSpc>
                <a:spcPct val="100000"/>
              </a:lnSpc>
              <a:spcAft>
                <a:spcPts val="601"/>
              </a:spcAft>
            </a:pPr>
            <a:endParaRPr lang="en-US" sz="2400" b="1" spc="-1">
              <a:solidFill>
                <a:srgbClr val="000000"/>
              </a:solidFill>
              <a:latin typeface="Calibri" panose="020F0502020204030204" pitchFamily="34" charset="0"/>
              <a:cs typeface="Calibri" panose="020F0502020204030204" pitchFamily="34" charset="0"/>
            </a:endParaRPr>
          </a:p>
          <a:p>
            <a:pPr>
              <a:lnSpc>
                <a:spcPct val="100000"/>
              </a:lnSpc>
              <a:spcAft>
                <a:spcPts val="601"/>
              </a:spcAft>
            </a:pPr>
            <a:r>
              <a:rPr lang="en-US" sz="2400" b="1" spc="-1">
                <a:solidFill>
                  <a:srgbClr val="000000"/>
                </a:solidFill>
                <a:latin typeface="Calibri" panose="020F0502020204030204" pitchFamily="34" charset="0"/>
                <a:cs typeface="Calibri" panose="020F0502020204030204" pitchFamily="34" charset="0"/>
              </a:rPr>
              <a:t>Future works</a:t>
            </a:r>
            <a:r>
              <a:rPr lang="en-US" sz="2400" spc="-1">
                <a:solidFill>
                  <a:srgbClr val="000000"/>
                </a:solidFill>
                <a:latin typeface="Calibri" panose="020F0502020204030204" pitchFamily="34" charset="0"/>
                <a:cs typeface="Calibri" panose="020F0502020204030204" pitchFamily="34" charset="0"/>
              </a:rPr>
              <a:t>: </a:t>
            </a:r>
          </a:p>
          <a:p>
            <a:pPr marL="342900" indent="-342900">
              <a:lnSpc>
                <a:spcPct val="100000"/>
              </a:lnSpc>
              <a:spcAft>
                <a:spcPts val="601"/>
              </a:spcAft>
              <a:buFont typeface="Wingdings" panose="05000000000000000000" pitchFamily="2" charset="2"/>
              <a:buChar char="Ø"/>
            </a:pPr>
            <a:r>
              <a:rPr lang="en-US" sz="2400" spc="-1">
                <a:solidFill>
                  <a:srgbClr val="000000"/>
                </a:solidFill>
                <a:latin typeface="Calibri" panose="020F0502020204030204" pitchFamily="34" charset="0"/>
                <a:cs typeface="Calibri" panose="020F0502020204030204" pitchFamily="34" charset="0"/>
              </a:rPr>
              <a:t>Integrate Physics-informed constraints</a:t>
            </a:r>
          </a:p>
          <a:p>
            <a:pPr marL="342900" indent="-342900">
              <a:lnSpc>
                <a:spcPct val="100000"/>
              </a:lnSpc>
              <a:spcAft>
                <a:spcPts val="601"/>
              </a:spcAft>
              <a:buFont typeface="Wingdings" panose="05000000000000000000" pitchFamily="2" charset="2"/>
              <a:buChar char="Ø"/>
            </a:pPr>
            <a:r>
              <a:rPr lang="en-US" sz="2400" spc="-1">
                <a:solidFill>
                  <a:srgbClr val="000000"/>
                </a:solidFill>
                <a:latin typeface="Calibri" panose="020F0502020204030204" pitchFamily="34" charset="0"/>
                <a:cs typeface="Calibri" panose="020F0502020204030204" pitchFamily="34" charset="0"/>
              </a:rPr>
              <a:t>Extend model to predict functional properties.</a:t>
            </a:r>
          </a:p>
          <a:p>
            <a:pPr marL="342900" indent="-342900">
              <a:lnSpc>
                <a:spcPct val="100000"/>
              </a:lnSpc>
              <a:spcAft>
                <a:spcPts val="601"/>
              </a:spcAft>
              <a:buFont typeface="Wingdings" panose="05000000000000000000" pitchFamily="2" charset="2"/>
              <a:buChar char="Ø"/>
            </a:pPr>
            <a:r>
              <a:rPr lang="en-US" sz="2400" spc="-1">
                <a:solidFill>
                  <a:srgbClr val="000000"/>
                </a:solidFill>
                <a:latin typeface="Calibri" panose="020F0502020204030204" pitchFamily="34" charset="0"/>
                <a:cs typeface="Calibri" panose="020F0502020204030204" pitchFamily="34" charset="0"/>
              </a:rPr>
              <a:t>Integrate additional process signals, such as flow rates, droplet size distributions, or plume characteristics, to capture time-dependent dynamics. </a:t>
            </a:r>
          </a:p>
        </p:txBody>
      </p:sp>
    </p:spTree>
    <p:extLst>
      <p:ext uri="{BB962C8B-B14F-4D97-AF65-F5344CB8AC3E}">
        <p14:creationId xmlns:p14="http://schemas.microsoft.com/office/powerpoint/2010/main" val="557113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38CF2-6909-4F1C-9F04-D2096B981153}"/>
            </a:ext>
          </a:extLst>
        </p:cNvPr>
        <p:cNvGrpSpPr/>
        <p:nvPr/>
      </p:nvGrpSpPr>
      <p:grpSpPr>
        <a:xfrm>
          <a:off x="0" y="0"/>
          <a:ext cx="0" cy="0"/>
          <a:chOff x="0" y="0"/>
          <a:chExt cx="0" cy="0"/>
        </a:xfrm>
      </p:grpSpPr>
      <p:sp>
        <p:nvSpPr>
          <p:cNvPr id="20" name="Title 1">
            <a:extLst>
              <a:ext uri="{FF2B5EF4-FFF2-40B4-BE49-F238E27FC236}">
                <a16:creationId xmlns:a16="http://schemas.microsoft.com/office/drawing/2014/main" id="{928EA0BB-82D0-1C1C-EC44-CD47233FF6F3}"/>
              </a:ext>
            </a:extLst>
          </p:cNvPr>
          <p:cNvSpPr txBox="1">
            <a:spLocks/>
          </p:cNvSpPr>
          <p:nvPr/>
        </p:nvSpPr>
        <p:spPr>
          <a:xfrm>
            <a:off x="2319794" y="46253"/>
            <a:ext cx="9875520" cy="740664"/>
          </a:xfrm>
          <a:prstGeom prst="rect">
            <a:avLst/>
          </a:prstGeom>
        </p:spPr>
        <p:txBody>
          <a:bodyPr vert="horz" lIns="82296" tIns="41148" rIns="82296" bIns="4114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80" b="1">
              <a:latin typeface="Cambria Math" panose="02040503050406030204" pitchFamily="18" charset="0"/>
              <a:ea typeface="Cambria Math" panose="02040503050406030204" pitchFamily="18" charset="0"/>
            </a:endParaRPr>
          </a:p>
        </p:txBody>
      </p:sp>
      <p:sp>
        <p:nvSpPr>
          <p:cNvPr id="2" name="TextBox 1">
            <a:extLst>
              <a:ext uri="{FF2B5EF4-FFF2-40B4-BE49-F238E27FC236}">
                <a16:creationId xmlns:a16="http://schemas.microsoft.com/office/drawing/2014/main" id="{5B015DD8-3841-EBEE-2231-0CABCCE10C80}"/>
              </a:ext>
            </a:extLst>
          </p:cNvPr>
          <p:cNvSpPr txBox="1"/>
          <p:nvPr/>
        </p:nvSpPr>
        <p:spPr>
          <a:xfrm>
            <a:off x="162788" y="7844325"/>
            <a:ext cx="1690955" cy="332399"/>
          </a:xfrm>
          <a:prstGeom prst="rect">
            <a:avLst/>
          </a:prstGeom>
          <a:solidFill>
            <a:schemeClr val="bg1"/>
          </a:solidFill>
        </p:spPr>
        <p:txBody>
          <a:bodyPr rot="0" spcFirstLastPara="0" vertOverflow="overflow" horzOverflow="overflow" vert="horz" wrap="square" lIns="109728" tIns="54864" rIns="109728" bIns="54864" numCol="1" spcCol="0" rtlCol="0" fromWordArt="0" anchor="t" anchorCtr="0" forceAA="0" compatLnSpc="1">
            <a:prstTxWarp prst="textNoShape">
              <a:avLst/>
            </a:prstTxWarp>
            <a:spAutoFit/>
          </a:bodyPr>
          <a:lstStyle/>
          <a:p>
            <a:pPr algn="l"/>
            <a:endParaRPr lang="en-US" sz="1440">
              <a:solidFill>
                <a:srgbClr val="A5A5A5"/>
              </a:solidFill>
              <a:cs typeface="Calibri"/>
            </a:endParaRPr>
          </a:p>
        </p:txBody>
      </p:sp>
      <p:sp>
        <p:nvSpPr>
          <p:cNvPr id="3" name="TextBox 2">
            <a:extLst>
              <a:ext uri="{FF2B5EF4-FFF2-40B4-BE49-F238E27FC236}">
                <a16:creationId xmlns:a16="http://schemas.microsoft.com/office/drawing/2014/main" id="{1FE8154F-64C1-3840-801D-1325107B8AB9}"/>
              </a:ext>
            </a:extLst>
          </p:cNvPr>
          <p:cNvSpPr txBox="1"/>
          <p:nvPr/>
        </p:nvSpPr>
        <p:spPr>
          <a:xfrm>
            <a:off x="2491621" y="2037308"/>
            <a:ext cx="9531866" cy="4154984"/>
          </a:xfrm>
          <a:prstGeom prst="rect">
            <a:avLst/>
          </a:prstGeom>
          <a:noFill/>
        </p:spPr>
        <p:txBody>
          <a:bodyPr wrap="square" rtlCol="0">
            <a:spAutoFit/>
          </a:bodyPr>
          <a:lstStyle/>
          <a:p>
            <a:pPr algn="ctr"/>
            <a:r>
              <a:rPr lang="en-US" sz="8800">
                <a:latin typeface="Cambria Math" panose="02040503050406030204" pitchFamily="18" charset="0"/>
                <a:ea typeface="Cambria Math" panose="02040503050406030204" pitchFamily="18" charset="0"/>
              </a:rPr>
              <a:t>Thank you!</a:t>
            </a:r>
          </a:p>
          <a:p>
            <a:pPr algn="ctr"/>
            <a:endParaRPr lang="en-US" sz="8800">
              <a:latin typeface="Cambria Math" panose="02040503050406030204" pitchFamily="18" charset="0"/>
              <a:ea typeface="Cambria Math" panose="02040503050406030204" pitchFamily="18" charset="0"/>
            </a:endParaRPr>
          </a:p>
          <a:p>
            <a:pPr algn="ctr"/>
            <a:r>
              <a:rPr lang="en-US" sz="8800">
                <a:latin typeface="Cambria Math" panose="02040503050406030204" pitchFamily="18" charset="0"/>
                <a:ea typeface="Cambria Math" panose="02040503050406030204" pitchFamily="18" charset="0"/>
              </a:rPr>
              <a:t>Questions?</a:t>
            </a:r>
          </a:p>
        </p:txBody>
      </p:sp>
    </p:spTree>
    <p:extLst>
      <p:ext uri="{BB962C8B-B14F-4D97-AF65-F5344CB8AC3E}">
        <p14:creationId xmlns:p14="http://schemas.microsoft.com/office/powerpoint/2010/main" val="2893186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0652399" y="3425736"/>
            <a:ext cx="3291840" cy="438150"/>
          </a:xfrm>
        </p:spPr>
        <p:txBody>
          <a:bodyPr/>
          <a:lstStyle/>
          <a:p>
            <a:fld id="{A42239D8-5243-4AA5-8C64-9EA099D05353}" type="slidenum">
              <a:rPr lang="en-US" smtClean="0">
                <a:latin typeface="Cambria Math" panose="02040503050406030204" pitchFamily="18" charset="0"/>
                <a:ea typeface="Cambria Math" panose="02040503050406030204" pitchFamily="18" charset="0"/>
              </a:rPr>
              <a:t>2</a:t>
            </a:fld>
            <a:endParaRPr lang="en-US">
              <a:latin typeface="Cambria Math" panose="02040503050406030204" pitchFamily="18" charset="0"/>
              <a:ea typeface="Cambria Math" panose="02040503050406030204" pitchFamily="18" charset="0"/>
            </a:endParaRPr>
          </a:p>
        </p:txBody>
      </p:sp>
      <p:sp>
        <p:nvSpPr>
          <p:cNvPr id="2" name="TextBox 1">
            <a:extLst>
              <a:ext uri="{FF2B5EF4-FFF2-40B4-BE49-F238E27FC236}">
                <a16:creationId xmlns:a16="http://schemas.microsoft.com/office/drawing/2014/main" id="{C9A270DF-B653-A172-43D8-FC979B33898B}"/>
              </a:ext>
            </a:extLst>
          </p:cNvPr>
          <p:cNvSpPr txBox="1"/>
          <p:nvPr/>
        </p:nvSpPr>
        <p:spPr>
          <a:xfrm>
            <a:off x="482467" y="3642440"/>
            <a:ext cx="1690955" cy="332399"/>
          </a:xfrm>
          <a:prstGeom prst="rect">
            <a:avLst/>
          </a:prstGeom>
          <a:solidFill>
            <a:schemeClr val="bg1"/>
          </a:solidFill>
        </p:spPr>
        <p:txBody>
          <a:bodyPr rot="0" spcFirstLastPara="0" vertOverflow="overflow" horzOverflow="overflow" vert="horz" wrap="square" lIns="109728" tIns="54864" rIns="109728" bIns="54864" numCol="1" spcCol="0" rtlCol="0" fromWordArt="0" anchor="t" anchorCtr="0" forceAA="0" compatLnSpc="1">
            <a:prstTxWarp prst="textNoShape">
              <a:avLst/>
            </a:prstTxWarp>
            <a:spAutoFit/>
          </a:bodyPr>
          <a:lstStyle/>
          <a:p>
            <a:pPr algn="l"/>
            <a:endParaRPr lang="en-US" sz="1440">
              <a:solidFill>
                <a:srgbClr val="A5A5A5"/>
              </a:solidFill>
              <a:cs typeface="Calibri"/>
            </a:endParaRPr>
          </a:p>
        </p:txBody>
      </p:sp>
      <p:sp>
        <p:nvSpPr>
          <p:cNvPr id="12" name="Rectangle 31">
            <a:extLst>
              <a:ext uri="{FF2B5EF4-FFF2-40B4-BE49-F238E27FC236}">
                <a16:creationId xmlns:a16="http://schemas.microsoft.com/office/drawing/2014/main" id="{C4FA9937-9FCD-6F9B-9066-DF2469965D0A}"/>
              </a:ext>
            </a:extLst>
          </p:cNvPr>
          <p:cNvSpPr/>
          <p:nvPr/>
        </p:nvSpPr>
        <p:spPr>
          <a:xfrm>
            <a:off x="420263" y="862735"/>
            <a:ext cx="13787640" cy="7267684"/>
          </a:xfrm>
          <a:prstGeom prst="rect">
            <a:avLst/>
          </a:prstGeom>
          <a:solidFill>
            <a:schemeClr val="bg1"/>
          </a:solidFill>
          <a:ln w="9525">
            <a:no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algn="just"/>
            <a:r>
              <a:rPr lang="en-US" sz="2400">
                <a:latin typeface="Calibri" panose="020F0502020204030204" pitchFamily="34" charset="0"/>
                <a:cs typeface="Calibri" panose="020F0502020204030204" pitchFamily="34" charset="0"/>
              </a:rPr>
              <a:t>AJP is a microscale, direct ink writing process for depositing functional inks on planar and non-planar surfaces, making it well-suited for printed electronics such as Flexible and Wearable Electronics, Microelectronics Packaging, Antenna Fabrication, Biosensors, Embedded Sensors , Multilayer Circuits.</a:t>
            </a:r>
          </a:p>
          <a:p>
            <a:endParaRPr lang="en-US" sz="2400">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400" b="0" strike="noStrike" spc="-1">
              <a:solidFill>
                <a:srgbClr val="000000"/>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B29AAFF5-9A1F-40B4-AE90-29BCBB144E9E}"/>
              </a:ext>
            </a:extLst>
          </p:cNvPr>
          <p:cNvGrpSpPr/>
          <p:nvPr/>
        </p:nvGrpSpPr>
        <p:grpSpPr>
          <a:xfrm>
            <a:off x="385763" y="2396823"/>
            <a:ext cx="13281192" cy="3937783"/>
            <a:chOff x="619460" y="3422486"/>
            <a:chExt cx="13281192" cy="3937783"/>
          </a:xfrm>
        </p:grpSpPr>
        <p:grpSp>
          <p:nvGrpSpPr>
            <p:cNvPr id="3" name="Group 2">
              <a:extLst>
                <a:ext uri="{FF2B5EF4-FFF2-40B4-BE49-F238E27FC236}">
                  <a16:creationId xmlns:a16="http://schemas.microsoft.com/office/drawing/2014/main" id="{47C62472-054C-4F51-A7C3-B8DCBF745945}"/>
                </a:ext>
              </a:extLst>
            </p:cNvPr>
            <p:cNvGrpSpPr/>
            <p:nvPr/>
          </p:nvGrpSpPr>
          <p:grpSpPr>
            <a:xfrm>
              <a:off x="619460" y="3422486"/>
              <a:ext cx="13281192" cy="3937783"/>
              <a:chOff x="619460" y="3422486"/>
              <a:chExt cx="13281192" cy="3937783"/>
            </a:xfrm>
          </p:grpSpPr>
          <p:pic>
            <p:nvPicPr>
              <p:cNvPr id="15" name="Picture 14" descr="Diagram of a diagram showing how the process of a gas system&#10;&#10;AI-generated content may be incorrect.">
                <a:extLst>
                  <a:ext uri="{FF2B5EF4-FFF2-40B4-BE49-F238E27FC236}">
                    <a16:creationId xmlns:a16="http://schemas.microsoft.com/office/drawing/2014/main" id="{AD03D862-DAFD-9416-402C-7A085C3E2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57" y="3709405"/>
                <a:ext cx="4586971" cy="3650864"/>
              </a:xfrm>
              <a:prstGeom prst="rect">
                <a:avLst/>
              </a:prstGeom>
              <a:ln>
                <a:noFill/>
              </a:ln>
            </p:spPr>
          </p:pic>
          <p:grpSp>
            <p:nvGrpSpPr>
              <p:cNvPr id="17" name="Group 16">
                <a:extLst>
                  <a:ext uri="{FF2B5EF4-FFF2-40B4-BE49-F238E27FC236}">
                    <a16:creationId xmlns:a16="http://schemas.microsoft.com/office/drawing/2014/main" id="{7902CED4-38BF-12A2-C1E0-57FA0F55C358}"/>
                  </a:ext>
                </a:extLst>
              </p:cNvPr>
              <p:cNvGrpSpPr/>
              <p:nvPr/>
            </p:nvGrpSpPr>
            <p:grpSpPr>
              <a:xfrm>
                <a:off x="5340180" y="3422486"/>
                <a:ext cx="5827100" cy="3856688"/>
                <a:chOff x="5888671" y="1021004"/>
                <a:chExt cx="7264860" cy="4576424"/>
              </a:xfrm>
            </p:grpSpPr>
            <p:sp>
              <p:nvSpPr>
                <p:cNvPr id="39" name="TextBox 38">
                  <a:extLst>
                    <a:ext uri="{FF2B5EF4-FFF2-40B4-BE49-F238E27FC236}">
                      <a16:creationId xmlns:a16="http://schemas.microsoft.com/office/drawing/2014/main" id="{006171B2-DBB4-DD5C-0411-01C3BCE6886E}"/>
                    </a:ext>
                  </a:extLst>
                </p:cNvPr>
                <p:cNvSpPr txBox="1"/>
                <p:nvPr/>
              </p:nvSpPr>
              <p:spPr>
                <a:xfrm>
                  <a:off x="11750133" y="3796038"/>
                  <a:ext cx="1298753" cy="584775"/>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Edge </a:t>
                  </a:r>
                  <a:br>
                    <a:rPr lang="en-US" sz="1600" b="1">
                      <a:latin typeface="Arial" panose="020B0604020202020204" pitchFamily="34" charset="0"/>
                      <a:cs typeface="Arial" panose="020B0604020202020204" pitchFamily="34" charset="0"/>
                    </a:rPr>
                  </a:br>
                  <a:r>
                    <a:rPr lang="en-US" sz="1600" b="1">
                      <a:latin typeface="Arial" panose="020B0604020202020204" pitchFamily="34" charset="0"/>
                      <a:cs typeface="Arial" panose="020B0604020202020204" pitchFamily="34" charset="0"/>
                    </a:rPr>
                    <a:t>Roughness</a:t>
                  </a:r>
                </a:p>
              </p:txBody>
            </p:sp>
            <p:grpSp>
              <p:nvGrpSpPr>
                <p:cNvPr id="40" name="Group 39">
                  <a:extLst>
                    <a:ext uri="{FF2B5EF4-FFF2-40B4-BE49-F238E27FC236}">
                      <a16:creationId xmlns:a16="http://schemas.microsoft.com/office/drawing/2014/main" id="{CBCC5C30-DC93-332C-B02E-0D4954CC48FC}"/>
                    </a:ext>
                  </a:extLst>
                </p:cNvPr>
                <p:cNvGrpSpPr/>
                <p:nvPr/>
              </p:nvGrpSpPr>
              <p:grpSpPr>
                <a:xfrm>
                  <a:off x="5888671" y="1021004"/>
                  <a:ext cx="7264860" cy="4576424"/>
                  <a:chOff x="5888671" y="1021004"/>
                  <a:chExt cx="7264860" cy="4576424"/>
                </a:xfrm>
              </p:grpSpPr>
              <p:pic>
                <p:nvPicPr>
                  <p:cNvPr id="41" name="Picture 40" descr="A white paper with black writing on it&#10;&#10;AI-generated content may be incorrect.">
                    <a:extLst>
                      <a:ext uri="{FF2B5EF4-FFF2-40B4-BE49-F238E27FC236}">
                        <a16:creationId xmlns:a16="http://schemas.microsoft.com/office/drawing/2014/main" id="{7B4A85F2-699C-551D-795C-2E120892F548}"/>
                      </a:ext>
                    </a:extLst>
                  </p:cNvPr>
                  <p:cNvPicPr>
                    <a:picLocks noChangeAspect="1"/>
                  </p:cNvPicPr>
                  <p:nvPr/>
                </p:nvPicPr>
                <p:blipFill>
                  <a:blip r:embed="rId4" cstate="print">
                    <a:extLst>
                      <a:ext uri="{28A0092B-C50C-407E-A947-70E740481C1C}">
                        <a14:useLocalDpi xmlns:a14="http://schemas.microsoft.com/office/drawing/2010/main" val="0"/>
                      </a:ext>
                    </a:extLst>
                  </a:blip>
                  <a:srcRect l="6274" r="19325"/>
                  <a:stretch/>
                </p:blipFill>
                <p:spPr>
                  <a:xfrm rot="5400000">
                    <a:off x="5167698" y="2158593"/>
                    <a:ext cx="4159808" cy="2717862"/>
                  </a:xfrm>
                  <a:prstGeom prst="rect">
                    <a:avLst/>
                  </a:prstGeom>
                  <a:ln>
                    <a:noFill/>
                  </a:ln>
                </p:spPr>
              </p:pic>
              <p:pic>
                <p:nvPicPr>
                  <p:cNvPr id="42" name="Picture 41" descr="A black spray paint line&#10;&#10;AI-generated content may be incorrect.">
                    <a:extLst>
                      <a:ext uri="{FF2B5EF4-FFF2-40B4-BE49-F238E27FC236}">
                        <a16:creationId xmlns:a16="http://schemas.microsoft.com/office/drawing/2014/main" id="{BFA17A7D-1172-E12B-5BF1-A90E01D6C76B}"/>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rcRect l="29026" t="1728" r="25967" b="1575"/>
                  <a:stretch/>
                </p:blipFill>
                <p:spPr>
                  <a:xfrm>
                    <a:off x="10173600" y="1399056"/>
                    <a:ext cx="1487057" cy="4176609"/>
                  </a:xfrm>
                  <a:prstGeom prst="rect">
                    <a:avLst/>
                  </a:prstGeom>
                  <a:ln>
                    <a:solidFill>
                      <a:schemeClr val="tx1"/>
                    </a:solidFill>
                  </a:ln>
                </p:spPr>
              </p:pic>
              <p:cxnSp>
                <p:nvCxnSpPr>
                  <p:cNvPr id="43" name="Straight Arrow Connector 42">
                    <a:extLst>
                      <a:ext uri="{FF2B5EF4-FFF2-40B4-BE49-F238E27FC236}">
                        <a16:creationId xmlns:a16="http://schemas.microsoft.com/office/drawing/2014/main" id="{E750C00B-566F-7DFE-D927-CEEBBB4E6EFB}"/>
                      </a:ext>
                    </a:extLst>
                  </p:cNvPr>
                  <p:cNvCxnSpPr>
                    <a:cxnSpLocks/>
                  </p:cNvCxnSpPr>
                  <p:nvPr/>
                </p:nvCxnSpPr>
                <p:spPr>
                  <a:xfrm flipH="1" flipV="1">
                    <a:off x="10027214" y="2422044"/>
                    <a:ext cx="11840" cy="21443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4549E452-1B26-9140-0B2C-F5754EC10CA2}"/>
                      </a:ext>
                    </a:extLst>
                  </p:cNvPr>
                  <p:cNvSpPr txBox="1"/>
                  <p:nvPr/>
                </p:nvSpPr>
                <p:spPr>
                  <a:xfrm rot="16200000">
                    <a:off x="8868771" y="3531517"/>
                    <a:ext cx="1907895" cy="338554"/>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Printing Direction</a:t>
                    </a:r>
                  </a:p>
                </p:txBody>
              </p:sp>
              <p:cxnSp>
                <p:nvCxnSpPr>
                  <p:cNvPr id="45" name="Straight Connector 44">
                    <a:extLst>
                      <a:ext uri="{FF2B5EF4-FFF2-40B4-BE49-F238E27FC236}">
                        <a16:creationId xmlns:a16="http://schemas.microsoft.com/office/drawing/2014/main" id="{7343CC23-6991-E38C-472F-080FF98317E9}"/>
                      </a:ext>
                    </a:extLst>
                  </p:cNvPr>
                  <p:cNvCxnSpPr>
                    <a:cxnSpLocks/>
                  </p:cNvCxnSpPr>
                  <p:nvPr/>
                </p:nvCxnSpPr>
                <p:spPr>
                  <a:xfrm>
                    <a:off x="11939809" y="2026872"/>
                    <a:ext cx="942870" cy="0"/>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BADF1969-4E0C-AB13-6E8A-67FB316A1126}"/>
                      </a:ext>
                    </a:extLst>
                  </p:cNvPr>
                  <p:cNvSpPr/>
                  <p:nvPr/>
                </p:nvSpPr>
                <p:spPr>
                  <a:xfrm rot="5400000">
                    <a:off x="11147421" y="3247019"/>
                    <a:ext cx="529758" cy="36395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DE94DD1E-DC10-330D-DCD1-AEC5749A49CC}"/>
                      </a:ext>
                    </a:extLst>
                  </p:cNvPr>
                  <p:cNvSpPr txBox="1"/>
                  <p:nvPr/>
                </p:nvSpPr>
                <p:spPr>
                  <a:xfrm>
                    <a:off x="11668957" y="1662248"/>
                    <a:ext cx="1484574" cy="338555"/>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Central Trace</a:t>
                    </a:r>
                  </a:p>
                </p:txBody>
              </p:sp>
              <p:sp>
                <p:nvSpPr>
                  <p:cNvPr id="48" name="TextBox 47">
                    <a:extLst>
                      <a:ext uri="{FF2B5EF4-FFF2-40B4-BE49-F238E27FC236}">
                        <a16:creationId xmlns:a16="http://schemas.microsoft.com/office/drawing/2014/main" id="{8923BBD7-6B8F-6F49-C493-0E147A8E879D}"/>
                      </a:ext>
                    </a:extLst>
                  </p:cNvPr>
                  <p:cNvSpPr txBox="1"/>
                  <p:nvPr/>
                </p:nvSpPr>
                <p:spPr>
                  <a:xfrm>
                    <a:off x="10192032" y="5142090"/>
                    <a:ext cx="678811" cy="292171"/>
                  </a:xfrm>
                  <a:prstGeom prst="rect">
                    <a:avLst/>
                  </a:prstGeom>
                  <a:solidFill>
                    <a:schemeClr val="bg1"/>
                  </a:solidFill>
                </p:spPr>
                <p:txBody>
                  <a:bodyPr wrap="square" rtlCol="0">
                    <a:spAutoFit/>
                  </a:bodyPr>
                  <a:lstStyle/>
                  <a:p>
                    <a:r>
                      <a:rPr lang="en-US" sz="1000" b="1">
                        <a:latin typeface="Arial" panose="020B0604020202020204" pitchFamily="34" charset="0"/>
                        <a:cs typeface="Arial" panose="020B0604020202020204" pitchFamily="34" charset="0"/>
                      </a:rPr>
                      <a:t>25 µm</a:t>
                    </a:r>
                  </a:p>
                </p:txBody>
              </p:sp>
              <p:sp>
                <p:nvSpPr>
                  <p:cNvPr id="49" name="Rectangle 48">
                    <a:extLst>
                      <a:ext uri="{FF2B5EF4-FFF2-40B4-BE49-F238E27FC236}">
                        <a16:creationId xmlns:a16="http://schemas.microsoft.com/office/drawing/2014/main" id="{8D8D517E-4E83-D393-BA16-32BDD6AE4BE1}"/>
                      </a:ext>
                    </a:extLst>
                  </p:cNvPr>
                  <p:cNvSpPr/>
                  <p:nvPr/>
                </p:nvSpPr>
                <p:spPr>
                  <a:xfrm>
                    <a:off x="8048927" y="2837218"/>
                    <a:ext cx="150722" cy="150240"/>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36A839-FC5E-36FC-8249-11DB5DA020F1}"/>
                      </a:ext>
                    </a:extLst>
                  </p:cNvPr>
                  <p:cNvSpPr txBox="1"/>
                  <p:nvPr/>
                </p:nvSpPr>
                <p:spPr>
                  <a:xfrm>
                    <a:off x="6421045" y="1021004"/>
                    <a:ext cx="1787670" cy="369332"/>
                  </a:xfrm>
                  <a:prstGeom prst="rect">
                    <a:avLst/>
                  </a:prstGeom>
                  <a:noFill/>
                </p:spPr>
                <p:txBody>
                  <a:bodyPr wrap="none" rtlCol="0">
                    <a:spAutoFit/>
                  </a:bodyPr>
                  <a:lstStyle/>
                  <a:p>
                    <a:pPr algn="ctr"/>
                    <a:r>
                      <a:rPr lang="en-US" b="1">
                        <a:latin typeface="Arial" panose="020B0604020202020204" pitchFamily="34" charset="0"/>
                        <a:cs typeface="Arial" panose="020B0604020202020204" pitchFamily="34" charset="0"/>
                      </a:rPr>
                      <a:t>Printed Device</a:t>
                    </a:r>
                  </a:p>
                </p:txBody>
              </p:sp>
              <p:sp>
                <p:nvSpPr>
                  <p:cNvPr id="51" name="TextBox 50">
                    <a:extLst>
                      <a:ext uri="{FF2B5EF4-FFF2-40B4-BE49-F238E27FC236}">
                        <a16:creationId xmlns:a16="http://schemas.microsoft.com/office/drawing/2014/main" id="{DA4010A7-2158-9F07-40D8-C40B4B5FB906}"/>
                      </a:ext>
                    </a:extLst>
                  </p:cNvPr>
                  <p:cNvSpPr txBox="1"/>
                  <p:nvPr/>
                </p:nvSpPr>
                <p:spPr>
                  <a:xfrm>
                    <a:off x="9676795" y="1021549"/>
                    <a:ext cx="2480167" cy="369332"/>
                  </a:xfrm>
                  <a:prstGeom prst="rect">
                    <a:avLst/>
                  </a:prstGeom>
                  <a:noFill/>
                </p:spPr>
                <p:txBody>
                  <a:bodyPr wrap="none" rtlCol="0">
                    <a:spAutoFit/>
                  </a:bodyPr>
                  <a:lstStyle/>
                  <a:p>
                    <a:pPr algn="ctr"/>
                    <a:r>
                      <a:rPr lang="en-US" b="1">
                        <a:latin typeface="Arial" panose="020B0604020202020204" pitchFamily="34" charset="0"/>
                        <a:cs typeface="Arial" panose="020B0604020202020204" pitchFamily="34" charset="0"/>
                      </a:rPr>
                      <a:t>Deposit Morphology</a:t>
                    </a:r>
                  </a:p>
                </p:txBody>
              </p:sp>
              <p:cxnSp>
                <p:nvCxnSpPr>
                  <p:cNvPr id="52" name="Straight Connector 51">
                    <a:extLst>
                      <a:ext uri="{FF2B5EF4-FFF2-40B4-BE49-F238E27FC236}">
                        <a16:creationId xmlns:a16="http://schemas.microsoft.com/office/drawing/2014/main" id="{51550DD1-252A-10F7-C3EB-4BB2E5DBC4BD}"/>
                      </a:ext>
                    </a:extLst>
                  </p:cNvPr>
                  <p:cNvCxnSpPr>
                    <a:cxnSpLocks/>
                  </p:cNvCxnSpPr>
                  <p:nvPr/>
                </p:nvCxnSpPr>
                <p:spPr>
                  <a:xfrm>
                    <a:off x="11939809" y="2963254"/>
                    <a:ext cx="942870" cy="0"/>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DA39B5D2-E027-5932-A606-16EDB3803500}"/>
                      </a:ext>
                    </a:extLst>
                  </p:cNvPr>
                  <p:cNvCxnSpPr>
                    <a:cxnSpLocks/>
                  </p:cNvCxnSpPr>
                  <p:nvPr/>
                </p:nvCxnSpPr>
                <p:spPr>
                  <a:xfrm flipV="1">
                    <a:off x="11580569" y="2963254"/>
                    <a:ext cx="359240" cy="219049"/>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54F1EF65-2583-7491-BBF6-C73C817B086A}"/>
                      </a:ext>
                    </a:extLst>
                  </p:cNvPr>
                  <p:cNvSpPr txBox="1"/>
                  <p:nvPr/>
                </p:nvSpPr>
                <p:spPr>
                  <a:xfrm>
                    <a:off x="11831383" y="2648904"/>
                    <a:ext cx="1199367" cy="338554"/>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Overspray</a:t>
                    </a:r>
                  </a:p>
                </p:txBody>
              </p:sp>
              <p:cxnSp>
                <p:nvCxnSpPr>
                  <p:cNvPr id="55" name="Straight Connector 54">
                    <a:extLst>
                      <a:ext uri="{FF2B5EF4-FFF2-40B4-BE49-F238E27FC236}">
                        <a16:creationId xmlns:a16="http://schemas.microsoft.com/office/drawing/2014/main" id="{B0CD0CA0-0FFD-6339-0ACC-16F31B80BC76}"/>
                      </a:ext>
                    </a:extLst>
                  </p:cNvPr>
                  <p:cNvCxnSpPr>
                    <a:cxnSpLocks/>
                  </p:cNvCxnSpPr>
                  <p:nvPr/>
                </p:nvCxnSpPr>
                <p:spPr>
                  <a:xfrm>
                    <a:off x="11863532" y="4442715"/>
                    <a:ext cx="669583" cy="0"/>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728FBFFC-4382-0F23-7EDD-C9535D52C7CC}"/>
                      </a:ext>
                    </a:extLst>
                  </p:cNvPr>
                  <p:cNvCxnSpPr>
                    <a:cxnSpLocks/>
                  </p:cNvCxnSpPr>
                  <p:nvPr/>
                </p:nvCxnSpPr>
                <p:spPr>
                  <a:xfrm flipH="1">
                    <a:off x="10237874" y="5188774"/>
                    <a:ext cx="436278"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B9B13CC8-6C3A-200A-913F-F2C922E2262B}"/>
                      </a:ext>
                    </a:extLst>
                  </p:cNvPr>
                  <p:cNvCxnSpPr>
                    <a:cxnSpLocks/>
                  </p:cNvCxnSpPr>
                  <p:nvPr/>
                </p:nvCxnSpPr>
                <p:spPr>
                  <a:xfrm flipV="1">
                    <a:off x="10971519" y="2022109"/>
                    <a:ext cx="982861" cy="580935"/>
                  </a:xfrm>
                  <a:prstGeom prst="line">
                    <a:avLst/>
                  </a:prstGeom>
                  <a:ln w="28575">
                    <a:solidFill>
                      <a:srgbClr val="0070C0"/>
                    </a:solidFill>
                    <a:headEnd type="ova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BF500CB1-F5DE-CDE5-B3E9-375E36809DBC}"/>
                      </a:ext>
                    </a:extLst>
                  </p:cNvPr>
                  <p:cNvCxnSpPr>
                    <a:cxnSpLocks/>
                  </p:cNvCxnSpPr>
                  <p:nvPr/>
                </p:nvCxnSpPr>
                <p:spPr>
                  <a:xfrm flipV="1">
                    <a:off x="11133041" y="4432159"/>
                    <a:ext cx="740017" cy="347196"/>
                  </a:xfrm>
                  <a:prstGeom prst="line">
                    <a:avLst/>
                  </a:prstGeom>
                  <a:ln w="28575">
                    <a:solidFill>
                      <a:srgbClr val="0070C0"/>
                    </a:solidFill>
                    <a:headEnd type="oval"/>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72731874-28B2-9EF7-0151-73AB3F4D80CB}"/>
                      </a:ext>
                    </a:extLst>
                  </p:cNvPr>
                  <p:cNvSpPr txBox="1"/>
                  <p:nvPr/>
                </p:nvSpPr>
                <p:spPr>
                  <a:xfrm>
                    <a:off x="7276798" y="3161270"/>
                    <a:ext cx="655416" cy="292171"/>
                  </a:xfrm>
                  <a:prstGeom prst="rect">
                    <a:avLst/>
                  </a:prstGeom>
                  <a:solidFill>
                    <a:schemeClr val="bg1"/>
                  </a:solidFill>
                </p:spPr>
                <p:txBody>
                  <a:bodyPr wrap="square" rtlCol="0">
                    <a:spAutoFit/>
                  </a:bodyPr>
                  <a:lstStyle/>
                  <a:p>
                    <a:r>
                      <a:rPr lang="en-US" sz="1000" b="1">
                        <a:latin typeface="Arial" panose="020B0604020202020204" pitchFamily="34" charset="0"/>
                        <a:cs typeface="Arial" panose="020B0604020202020204" pitchFamily="34" charset="0"/>
                      </a:rPr>
                      <a:t>1 mm</a:t>
                    </a:r>
                  </a:p>
                </p:txBody>
              </p:sp>
              <p:cxnSp>
                <p:nvCxnSpPr>
                  <p:cNvPr id="60" name="Straight Connector 59">
                    <a:extLst>
                      <a:ext uri="{FF2B5EF4-FFF2-40B4-BE49-F238E27FC236}">
                        <a16:creationId xmlns:a16="http://schemas.microsoft.com/office/drawing/2014/main" id="{F9983F41-BEA0-7264-780D-9D290D8D61AE}"/>
                      </a:ext>
                    </a:extLst>
                  </p:cNvPr>
                  <p:cNvCxnSpPr>
                    <a:cxnSpLocks/>
                  </p:cNvCxnSpPr>
                  <p:nvPr/>
                </p:nvCxnSpPr>
                <p:spPr>
                  <a:xfrm flipH="1">
                    <a:off x="7409007" y="3197395"/>
                    <a:ext cx="264419"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 name="Rectangle 18">
                <a:extLst>
                  <a:ext uri="{FF2B5EF4-FFF2-40B4-BE49-F238E27FC236}">
                    <a16:creationId xmlns:a16="http://schemas.microsoft.com/office/drawing/2014/main" id="{A9E99105-8AB2-34CA-B992-2A3289633E2C}"/>
                  </a:ext>
                </a:extLst>
              </p:cNvPr>
              <p:cNvSpPr/>
              <p:nvPr/>
            </p:nvSpPr>
            <p:spPr>
              <a:xfrm>
                <a:off x="5315479" y="3699982"/>
                <a:ext cx="6356434" cy="3654274"/>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7582511-A378-4223-6D1E-F4137D60DBD7}"/>
                  </a:ext>
                </a:extLst>
              </p:cNvPr>
              <p:cNvSpPr txBox="1"/>
              <p:nvPr/>
            </p:nvSpPr>
            <p:spPr>
              <a:xfrm>
                <a:off x="5351340" y="7011398"/>
                <a:ext cx="347413"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(B)</a:t>
                </a:r>
              </a:p>
            </p:txBody>
          </p:sp>
          <p:sp>
            <p:nvSpPr>
              <p:cNvPr id="22" name="TextBox 21">
                <a:extLst>
                  <a:ext uri="{FF2B5EF4-FFF2-40B4-BE49-F238E27FC236}">
                    <a16:creationId xmlns:a16="http://schemas.microsoft.com/office/drawing/2014/main" id="{8DC566A8-EB7D-B550-CCA6-DEDBEDDE83DB}"/>
                  </a:ext>
                </a:extLst>
              </p:cNvPr>
              <p:cNvSpPr txBox="1"/>
              <p:nvPr/>
            </p:nvSpPr>
            <p:spPr>
              <a:xfrm>
                <a:off x="619460" y="7006430"/>
                <a:ext cx="347413"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(A)</a:t>
                </a:r>
              </a:p>
            </p:txBody>
          </p:sp>
          <p:sp>
            <p:nvSpPr>
              <p:cNvPr id="23" name="TextBox 22">
                <a:extLst>
                  <a:ext uri="{FF2B5EF4-FFF2-40B4-BE49-F238E27FC236}">
                    <a16:creationId xmlns:a16="http://schemas.microsoft.com/office/drawing/2014/main" id="{00CD365C-D5A9-2FC0-1091-1BCC91F0CDB7}"/>
                  </a:ext>
                </a:extLst>
              </p:cNvPr>
              <p:cNvSpPr txBox="1"/>
              <p:nvPr/>
            </p:nvSpPr>
            <p:spPr>
              <a:xfrm>
                <a:off x="8293403" y="7006430"/>
                <a:ext cx="347413"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(C)</a:t>
                </a:r>
              </a:p>
            </p:txBody>
          </p:sp>
          <p:grpSp>
            <p:nvGrpSpPr>
              <p:cNvPr id="24" name="Group 23">
                <a:extLst>
                  <a:ext uri="{FF2B5EF4-FFF2-40B4-BE49-F238E27FC236}">
                    <a16:creationId xmlns:a16="http://schemas.microsoft.com/office/drawing/2014/main" id="{BB04A610-3038-BD1A-4995-3612FF0589C1}"/>
                  </a:ext>
                </a:extLst>
              </p:cNvPr>
              <p:cNvGrpSpPr>
                <a:grpSpLocks noChangeAspect="1"/>
              </p:cNvGrpSpPr>
              <p:nvPr/>
            </p:nvGrpSpPr>
            <p:grpSpPr>
              <a:xfrm>
                <a:off x="11441325" y="3740639"/>
                <a:ext cx="2021075" cy="3516799"/>
                <a:chOff x="14525494" y="2148264"/>
                <a:chExt cx="2290308" cy="3793116"/>
              </a:xfrm>
            </p:grpSpPr>
            <p:pic>
              <p:nvPicPr>
                <p:cNvPr id="34" name="Picture 33">
                  <a:extLst>
                    <a:ext uri="{FF2B5EF4-FFF2-40B4-BE49-F238E27FC236}">
                      <a16:creationId xmlns:a16="http://schemas.microsoft.com/office/drawing/2014/main" id="{F5B4E24E-CD03-3E43-7171-C653D4629DF7}"/>
                    </a:ext>
                  </a:extLst>
                </p:cNvPr>
                <p:cNvPicPr>
                  <a:picLocks noChangeAspect="1"/>
                </p:cNvPicPr>
                <p:nvPr/>
              </p:nvPicPr>
              <p:blipFill>
                <a:blip r:embed="rId6">
                  <a:duotone>
                    <a:prstClr val="black"/>
                    <a:schemeClr val="tx2">
                      <a:tint val="45000"/>
                      <a:satMod val="400000"/>
                    </a:schemeClr>
                  </a:duotone>
                </a:blip>
                <a:stretch>
                  <a:fillRect/>
                </a:stretch>
              </p:blipFill>
              <p:spPr>
                <a:xfrm>
                  <a:off x="14525494" y="5248307"/>
                  <a:ext cx="2271307" cy="693073"/>
                </a:xfrm>
                <a:prstGeom prst="rect">
                  <a:avLst/>
                </a:prstGeom>
              </p:spPr>
            </p:pic>
            <p:pic>
              <p:nvPicPr>
                <p:cNvPr id="35" name="Picture 34">
                  <a:extLst>
                    <a:ext uri="{FF2B5EF4-FFF2-40B4-BE49-F238E27FC236}">
                      <a16:creationId xmlns:a16="http://schemas.microsoft.com/office/drawing/2014/main" id="{31A3202E-A4E4-4F2B-780A-439FAAD8B883}"/>
                    </a:ext>
                  </a:extLst>
                </p:cNvPr>
                <p:cNvPicPr>
                  <a:picLocks noChangeAspect="1"/>
                </p:cNvPicPr>
                <p:nvPr/>
              </p:nvPicPr>
              <p:blipFill>
                <a:blip r:embed="rId7">
                  <a:duotone>
                    <a:prstClr val="black"/>
                    <a:schemeClr val="tx2">
                      <a:tint val="45000"/>
                      <a:satMod val="400000"/>
                    </a:schemeClr>
                  </a:duotone>
                </a:blip>
                <a:stretch>
                  <a:fillRect/>
                </a:stretch>
              </p:blipFill>
              <p:spPr>
                <a:xfrm>
                  <a:off x="14534415" y="2938575"/>
                  <a:ext cx="2281387" cy="696140"/>
                </a:xfrm>
                <a:prstGeom prst="rect">
                  <a:avLst/>
                </a:prstGeom>
              </p:spPr>
            </p:pic>
            <p:pic>
              <p:nvPicPr>
                <p:cNvPr id="36" name="Picture 35">
                  <a:extLst>
                    <a:ext uri="{FF2B5EF4-FFF2-40B4-BE49-F238E27FC236}">
                      <a16:creationId xmlns:a16="http://schemas.microsoft.com/office/drawing/2014/main" id="{E7B32D7D-CA72-C9E7-C6E0-CF4443240042}"/>
                    </a:ext>
                  </a:extLst>
                </p:cNvPr>
                <p:cNvPicPr>
                  <a:picLocks noChangeAspect="1"/>
                </p:cNvPicPr>
                <p:nvPr/>
              </p:nvPicPr>
              <p:blipFill>
                <a:blip r:embed="rId8">
                  <a:duotone>
                    <a:prstClr val="black"/>
                    <a:schemeClr val="tx2">
                      <a:tint val="45000"/>
                      <a:satMod val="400000"/>
                    </a:schemeClr>
                  </a:duotone>
                </a:blip>
                <a:stretch>
                  <a:fillRect/>
                </a:stretch>
              </p:blipFill>
              <p:spPr>
                <a:xfrm>
                  <a:off x="14526461" y="4483746"/>
                  <a:ext cx="2281387" cy="695802"/>
                </a:xfrm>
                <a:prstGeom prst="rect">
                  <a:avLst/>
                </a:prstGeom>
              </p:spPr>
            </p:pic>
            <p:pic>
              <p:nvPicPr>
                <p:cNvPr id="37" name="Picture 36">
                  <a:extLst>
                    <a:ext uri="{FF2B5EF4-FFF2-40B4-BE49-F238E27FC236}">
                      <a16:creationId xmlns:a16="http://schemas.microsoft.com/office/drawing/2014/main" id="{83C2537F-3235-4B31-CC9D-E840241F2F4F}"/>
                    </a:ext>
                  </a:extLst>
                </p:cNvPr>
                <p:cNvPicPr>
                  <a:picLocks noChangeAspect="1"/>
                </p:cNvPicPr>
                <p:nvPr/>
              </p:nvPicPr>
              <p:blipFill>
                <a:blip r:embed="rId9">
                  <a:duotone>
                    <a:prstClr val="black"/>
                    <a:schemeClr val="tx2">
                      <a:tint val="45000"/>
                      <a:satMod val="400000"/>
                    </a:schemeClr>
                  </a:duotone>
                </a:blip>
                <a:stretch>
                  <a:fillRect/>
                </a:stretch>
              </p:blipFill>
              <p:spPr>
                <a:xfrm>
                  <a:off x="14525807" y="3700364"/>
                  <a:ext cx="2281387" cy="694638"/>
                </a:xfrm>
                <a:prstGeom prst="rect">
                  <a:avLst/>
                </a:prstGeom>
              </p:spPr>
            </p:pic>
            <p:pic>
              <p:nvPicPr>
                <p:cNvPr id="38" name="Picture 37">
                  <a:extLst>
                    <a:ext uri="{FF2B5EF4-FFF2-40B4-BE49-F238E27FC236}">
                      <a16:creationId xmlns:a16="http://schemas.microsoft.com/office/drawing/2014/main" id="{D02C3AD3-09E5-55B1-201D-0410472DEC70}"/>
                    </a:ext>
                  </a:extLst>
                </p:cNvPr>
                <p:cNvPicPr>
                  <a:picLocks noChangeAspect="1"/>
                </p:cNvPicPr>
                <p:nvPr/>
              </p:nvPicPr>
              <p:blipFill>
                <a:blip r:embed="rId10">
                  <a:duotone>
                    <a:prstClr val="black"/>
                    <a:schemeClr val="tx2">
                      <a:tint val="45000"/>
                      <a:satMod val="400000"/>
                    </a:schemeClr>
                  </a:duotone>
                </a:blip>
                <a:stretch>
                  <a:fillRect/>
                </a:stretch>
              </p:blipFill>
              <p:spPr>
                <a:xfrm>
                  <a:off x="14525630" y="2148264"/>
                  <a:ext cx="2281387" cy="699753"/>
                </a:xfrm>
                <a:prstGeom prst="rect">
                  <a:avLst/>
                </a:prstGeom>
              </p:spPr>
            </p:pic>
          </p:grpSp>
          <p:sp>
            <p:nvSpPr>
              <p:cNvPr id="25" name="TextBox 24">
                <a:extLst>
                  <a:ext uri="{FF2B5EF4-FFF2-40B4-BE49-F238E27FC236}">
                    <a16:creationId xmlns:a16="http://schemas.microsoft.com/office/drawing/2014/main" id="{415282B1-D4D9-FA1E-D654-4D11719FB62B}"/>
                  </a:ext>
                </a:extLst>
              </p:cNvPr>
              <p:cNvSpPr txBox="1"/>
              <p:nvPr/>
            </p:nvSpPr>
            <p:spPr>
              <a:xfrm>
                <a:off x="11058027" y="7010279"/>
                <a:ext cx="347413"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(D)</a:t>
                </a:r>
              </a:p>
            </p:txBody>
          </p:sp>
          <p:sp>
            <p:nvSpPr>
              <p:cNvPr id="26" name="TextBox 25">
                <a:extLst>
                  <a:ext uri="{FF2B5EF4-FFF2-40B4-BE49-F238E27FC236}">
                    <a16:creationId xmlns:a16="http://schemas.microsoft.com/office/drawing/2014/main" id="{5658EEB2-F71E-DD42-56D3-04FAF5397DE3}"/>
                  </a:ext>
                </a:extLst>
              </p:cNvPr>
              <p:cNvSpPr txBox="1"/>
              <p:nvPr/>
            </p:nvSpPr>
            <p:spPr>
              <a:xfrm>
                <a:off x="10954721" y="3422945"/>
                <a:ext cx="2945931" cy="311247"/>
              </a:xfrm>
              <a:prstGeom prst="rect">
                <a:avLst/>
              </a:prstGeom>
              <a:noFill/>
            </p:spPr>
            <p:txBody>
              <a:bodyPr wrap="none" rtlCol="0">
                <a:spAutoFit/>
              </a:bodyPr>
              <a:lstStyle/>
              <a:p>
                <a:pPr algn="ctr"/>
                <a:r>
                  <a:rPr lang="en-US" b="1">
                    <a:latin typeface="Arial" panose="020B0604020202020204" pitchFamily="34" charset="0"/>
                    <a:cs typeface="Arial" panose="020B0604020202020204" pitchFamily="34" charset="0"/>
                  </a:rPr>
                  <a:t>Common Deposit Morphologies</a:t>
                </a:r>
              </a:p>
            </p:txBody>
          </p:sp>
          <p:sp>
            <p:nvSpPr>
              <p:cNvPr id="27" name="TextBox 26">
                <a:extLst>
                  <a:ext uri="{FF2B5EF4-FFF2-40B4-BE49-F238E27FC236}">
                    <a16:creationId xmlns:a16="http://schemas.microsoft.com/office/drawing/2014/main" id="{6B0D9BBD-47DA-4641-7C27-33FA758063A3}"/>
                  </a:ext>
                </a:extLst>
              </p:cNvPr>
              <p:cNvSpPr txBox="1"/>
              <p:nvPr/>
            </p:nvSpPr>
            <p:spPr>
              <a:xfrm>
                <a:off x="11415378" y="5872202"/>
                <a:ext cx="1161297"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Over-deposition</a:t>
                </a:r>
              </a:p>
            </p:txBody>
          </p:sp>
          <p:sp>
            <p:nvSpPr>
              <p:cNvPr id="28" name="TextBox 27">
                <a:extLst>
                  <a:ext uri="{FF2B5EF4-FFF2-40B4-BE49-F238E27FC236}">
                    <a16:creationId xmlns:a16="http://schemas.microsoft.com/office/drawing/2014/main" id="{02AEB87C-30C9-32DA-C2F8-713840A5D855}"/>
                  </a:ext>
                </a:extLst>
              </p:cNvPr>
              <p:cNvSpPr txBox="1"/>
              <p:nvPr/>
            </p:nvSpPr>
            <p:spPr>
              <a:xfrm>
                <a:off x="11415378" y="6577767"/>
                <a:ext cx="675280"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Nominal</a:t>
                </a:r>
              </a:p>
            </p:txBody>
          </p:sp>
          <p:sp>
            <p:nvSpPr>
              <p:cNvPr id="29" name="TextBox 28">
                <a:extLst>
                  <a:ext uri="{FF2B5EF4-FFF2-40B4-BE49-F238E27FC236}">
                    <a16:creationId xmlns:a16="http://schemas.microsoft.com/office/drawing/2014/main" id="{BC9F0CA2-B3DD-1D61-4E14-2E2E635DCD41}"/>
                  </a:ext>
                </a:extLst>
              </p:cNvPr>
              <p:cNvSpPr txBox="1"/>
              <p:nvPr/>
            </p:nvSpPr>
            <p:spPr>
              <a:xfrm>
                <a:off x="11410603" y="5136558"/>
                <a:ext cx="1018578"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Pulsed edges</a:t>
                </a:r>
              </a:p>
            </p:txBody>
          </p:sp>
          <p:sp>
            <p:nvSpPr>
              <p:cNvPr id="30" name="TextBox 29">
                <a:extLst>
                  <a:ext uri="{FF2B5EF4-FFF2-40B4-BE49-F238E27FC236}">
                    <a16:creationId xmlns:a16="http://schemas.microsoft.com/office/drawing/2014/main" id="{DC1DB1A0-9786-60EB-13D1-B9868E0E6537}"/>
                  </a:ext>
                </a:extLst>
              </p:cNvPr>
              <p:cNvSpPr txBox="1"/>
              <p:nvPr/>
            </p:nvSpPr>
            <p:spPr>
              <a:xfrm>
                <a:off x="11396181" y="4414016"/>
                <a:ext cx="963291"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Discontinuity</a:t>
                </a:r>
              </a:p>
            </p:txBody>
          </p:sp>
          <p:sp>
            <p:nvSpPr>
              <p:cNvPr id="31" name="TextBox 30">
                <a:extLst>
                  <a:ext uri="{FF2B5EF4-FFF2-40B4-BE49-F238E27FC236}">
                    <a16:creationId xmlns:a16="http://schemas.microsoft.com/office/drawing/2014/main" id="{3D6B08C7-216F-7777-2A1B-46410EF9270E}"/>
                  </a:ext>
                </a:extLst>
              </p:cNvPr>
              <p:cNvSpPr txBox="1"/>
              <p:nvPr/>
            </p:nvSpPr>
            <p:spPr>
              <a:xfrm>
                <a:off x="11389129" y="3699894"/>
                <a:ext cx="810286"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Overspray</a:t>
                </a:r>
              </a:p>
            </p:txBody>
          </p:sp>
          <p:sp>
            <p:nvSpPr>
              <p:cNvPr id="32" name="TextBox 31">
                <a:extLst>
                  <a:ext uri="{FF2B5EF4-FFF2-40B4-BE49-F238E27FC236}">
                    <a16:creationId xmlns:a16="http://schemas.microsoft.com/office/drawing/2014/main" id="{6BC57792-4C91-5D9C-9B34-1C827CDF2E95}"/>
                  </a:ext>
                </a:extLst>
              </p:cNvPr>
              <p:cNvSpPr txBox="1"/>
              <p:nvPr/>
            </p:nvSpPr>
            <p:spPr>
              <a:xfrm>
                <a:off x="11463660" y="6943317"/>
                <a:ext cx="626034" cy="246221"/>
              </a:xfrm>
              <a:prstGeom prst="rect">
                <a:avLst/>
              </a:prstGeom>
              <a:solidFill>
                <a:schemeClr val="bg1"/>
              </a:solidFill>
            </p:spPr>
            <p:txBody>
              <a:bodyPr wrap="square" rtlCol="0">
                <a:spAutoFit/>
              </a:bodyPr>
              <a:lstStyle/>
              <a:p>
                <a:r>
                  <a:rPr lang="en-US" sz="1000" b="1">
                    <a:latin typeface="Arial" panose="020B0604020202020204" pitchFamily="34" charset="0"/>
                    <a:cs typeface="Arial" panose="020B0604020202020204" pitchFamily="34" charset="0"/>
                  </a:rPr>
                  <a:t>100 µm</a:t>
                </a:r>
              </a:p>
            </p:txBody>
          </p:sp>
          <p:cxnSp>
            <p:nvCxnSpPr>
              <p:cNvPr id="33" name="Straight Connector 32">
                <a:extLst>
                  <a:ext uri="{FF2B5EF4-FFF2-40B4-BE49-F238E27FC236}">
                    <a16:creationId xmlns:a16="http://schemas.microsoft.com/office/drawing/2014/main" id="{0DAC6A39-9C32-3786-8818-B4FD80F77786}"/>
                  </a:ext>
                </a:extLst>
              </p:cNvPr>
              <p:cNvCxnSpPr>
                <a:cxnSpLocks/>
              </p:cNvCxnSpPr>
              <p:nvPr/>
            </p:nvCxnSpPr>
            <p:spPr>
              <a:xfrm flipH="1">
                <a:off x="11577012" y="6980539"/>
                <a:ext cx="349936"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61" name="Picture 60" descr="A close-up of a bar code&#10;&#10;AI-generated content may be incorrect.">
              <a:extLst>
                <a:ext uri="{FF2B5EF4-FFF2-40B4-BE49-F238E27FC236}">
                  <a16:creationId xmlns:a16="http://schemas.microsoft.com/office/drawing/2014/main" id="{FBB59F7F-CE63-66A0-1F34-A78ADA21B04F}"/>
                </a:ext>
              </a:extLst>
            </p:cNvPr>
            <p:cNvPicPr>
              <a:picLocks noChangeAspect="1"/>
            </p:cNvPicPr>
            <p:nvPr/>
          </p:nvPicPr>
          <p:blipFill>
            <a:blip r:embed="rId11" cstate="print">
              <a:extLst>
                <a:ext uri="{28A0092B-C50C-407E-A947-70E740481C1C}">
                  <a14:useLocalDpi xmlns:a14="http://schemas.microsoft.com/office/drawing/2010/main" val="0"/>
                </a:ext>
              </a:extLst>
            </a:blip>
            <a:srcRect l="17758" r="10680"/>
            <a:stretch/>
          </p:blipFill>
          <p:spPr>
            <a:xfrm rot="5400000">
              <a:off x="5895705" y="4107612"/>
              <a:ext cx="1943747" cy="1320367"/>
            </a:xfrm>
            <a:prstGeom prst="rect">
              <a:avLst/>
            </a:prstGeom>
            <a:ln>
              <a:solidFill>
                <a:schemeClr val="tx1"/>
              </a:solidFill>
            </a:ln>
          </p:spPr>
        </p:pic>
      </p:grpSp>
      <p:sp>
        <p:nvSpPr>
          <p:cNvPr id="62" name="TextBox 1">
            <a:extLst>
              <a:ext uri="{FF2B5EF4-FFF2-40B4-BE49-F238E27FC236}">
                <a16:creationId xmlns:a16="http://schemas.microsoft.com/office/drawing/2014/main" id="{9FB342ED-54C3-920E-134F-B5357782ED5B}"/>
              </a:ext>
            </a:extLst>
          </p:cNvPr>
          <p:cNvSpPr/>
          <p:nvPr/>
        </p:nvSpPr>
        <p:spPr>
          <a:xfrm>
            <a:off x="421380" y="126251"/>
            <a:ext cx="1378764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trike="noStrike" spc="-1">
                <a:solidFill>
                  <a:schemeClr val="lt1"/>
                </a:solidFill>
                <a:latin typeface="Calibri"/>
              </a:rPr>
              <a:t>Introduction</a:t>
            </a:r>
            <a:endParaRPr lang="en-US" sz="4400" b="0" strike="noStrike" spc="-1">
              <a:solidFill>
                <a:srgbClr val="FFFFFF"/>
              </a:solidFill>
              <a:latin typeface="Arial"/>
            </a:endParaRPr>
          </a:p>
        </p:txBody>
      </p:sp>
      <p:sp>
        <p:nvSpPr>
          <p:cNvPr id="63" name="TextBox 62">
            <a:extLst>
              <a:ext uri="{FF2B5EF4-FFF2-40B4-BE49-F238E27FC236}">
                <a16:creationId xmlns:a16="http://schemas.microsoft.com/office/drawing/2014/main" id="{C6DC9940-0173-0892-9F6F-B3ECFEB90B54}"/>
              </a:ext>
            </a:extLst>
          </p:cNvPr>
          <p:cNvSpPr txBox="1"/>
          <p:nvPr/>
        </p:nvSpPr>
        <p:spPr>
          <a:xfrm>
            <a:off x="482467" y="6717147"/>
            <a:ext cx="13787640" cy="707886"/>
          </a:xfrm>
          <a:prstGeom prst="rect">
            <a:avLst/>
          </a:prstGeom>
          <a:noFill/>
        </p:spPr>
        <p:txBody>
          <a:bodyPr wrap="square" rtlCol="0">
            <a:spAutoFit/>
          </a:bodyPr>
          <a:lstStyle/>
          <a:p>
            <a:r>
              <a:rPr lang="en-US" sz="2000" b="1">
                <a:latin typeface="Calibri" panose="020F0502020204030204" pitchFamily="34" charset="0"/>
                <a:cs typeface="Calibri" panose="020F0502020204030204" pitchFamily="34" charset="0"/>
              </a:rPr>
              <a:t>Figure 1</a:t>
            </a:r>
            <a:r>
              <a:rPr lang="en-US" sz="2000">
                <a:latin typeface="Calibri" panose="020F0502020204030204" pitchFamily="34" charset="0"/>
                <a:cs typeface="Calibri" panose="020F0502020204030204" pitchFamily="34" charset="0"/>
              </a:rPr>
              <a:t>: (A) Schematic of an ultrasonic AJP process; (B) Silver electrodes printed on a flexible substrate (scale bar: 1 mm); (C) Printed deposit with key morphological attributes (scale bar: 25 µm); (D) Common deposit morphologies in AJP (scale bar: 100 µm).</a:t>
            </a:r>
          </a:p>
        </p:txBody>
      </p:sp>
      <p:sp>
        <p:nvSpPr>
          <p:cNvPr id="64" name="Rectangle 63">
            <a:extLst>
              <a:ext uri="{FF2B5EF4-FFF2-40B4-BE49-F238E27FC236}">
                <a16:creationId xmlns:a16="http://schemas.microsoft.com/office/drawing/2014/main" id="{C7E80E5A-6294-103C-5BF6-EC3B0D206072}"/>
              </a:ext>
            </a:extLst>
          </p:cNvPr>
          <p:cNvSpPr/>
          <p:nvPr/>
        </p:nvSpPr>
        <p:spPr>
          <a:xfrm>
            <a:off x="6758465" y="4008475"/>
            <a:ext cx="174026" cy="17635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350AA361-53B8-28F7-4C93-39FC626CE5AF}"/>
              </a:ext>
            </a:extLst>
          </p:cNvPr>
          <p:cNvCxnSpPr>
            <a:stCxn id="64" idx="0"/>
          </p:cNvCxnSpPr>
          <p:nvPr/>
        </p:nvCxnSpPr>
        <p:spPr>
          <a:xfrm flipV="1">
            <a:off x="6845478" y="2804010"/>
            <a:ext cx="1625689" cy="120446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0E5637C-C4C2-604C-D9E5-3B23272B7994}"/>
              </a:ext>
            </a:extLst>
          </p:cNvPr>
          <p:cNvCxnSpPr>
            <a:stCxn id="64" idx="2"/>
          </p:cNvCxnSpPr>
          <p:nvPr/>
        </p:nvCxnSpPr>
        <p:spPr>
          <a:xfrm>
            <a:off x="6845478" y="4184827"/>
            <a:ext cx="1685908" cy="201747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609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0652399" y="3425736"/>
            <a:ext cx="3291840" cy="438150"/>
          </a:xfrm>
        </p:spPr>
        <p:txBody>
          <a:bodyPr/>
          <a:lstStyle/>
          <a:p>
            <a:fld id="{A42239D8-5243-4AA5-8C64-9EA099D05353}" type="slidenum">
              <a:rPr lang="en-US" smtClean="0">
                <a:latin typeface="Cambria Math" panose="02040503050406030204" pitchFamily="18" charset="0"/>
                <a:ea typeface="Cambria Math" panose="02040503050406030204" pitchFamily="18" charset="0"/>
              </a:rPr>
              <a:t>3</a:t>
            </a:fld>
            <a:endParaRPr lang="en-US">
              <a:latin typeface="Cambria Math" panose="02040503050406030204" pitchFamily="18" charset="0"/>
              <a:ea typeface="Cambria Math" panose="02040503050406030204" pitchFamily="18" charset="0"/>
            </a:endParaRPr>
          </a:p>
        </p:txBody>
      </p:sp>
      <p:sp>
        <p:nvSpPr>
          <p:cNvPr id="2" name="TextBox 1">
            <a:extLst>
              <a:ext uri="{FF2B5EF4-FFF2-40B4-BE49-F238E27FC236}">
                <a16:creationId xmlns:a16="http://schemas.microsoft.com/office/drawing/2014/main" id="{C9A270DF-B653-A172-43D8-FC979B33898B}"/>
              </a:ext>
            </a:extLst>
          </p:cNvPr>
          <p:cNvSpPr txBox="1"/>
          <p:nvPr/>
        </p:nvSpPr>
        <p:spPr>
          <a:xfrm>
            <a:off x="482467" y="3642440"/>
            <a:ext cx="1690955" cy="332399"/>
          </a:xfrm>
          <a:prstGeom prst="rect">
            <a:avLst/>
          </a:prstGeom>
          <a:solidFill>
            <a:schemeClr val="bg1"/>
          </a:solidFill>
        </p:spPr>
        <p:txBody>
          <a:bodyPr rot="0" spcFirstLastPara="0" vertOverflow="overflow" horzOverflow="overflow" vert="horz" wrap="square" lIns="109728" tIns="54864" rIns="109728" bIns="54864" numCol="1" spcCol="0" rtlCol="0" fromWordArt="0" anchor="t" anchorCtr="0" forceAA="0" compatLnSpc="1">
            <a:prstTxWarp prst="textNoShape">
              <a:avLst/>
            </a:prstTxWarp>
            <a:spAutoFit/>
          </a:bodyPr>
          <a:lstStyle/>
          <a:p>
            <a:pPr algn="l"/>
            <a:endParaRPr lang="en-US" sz="1440">
              <a:solidFill>
                <a:srgbClr val="A5A5A5"/>
              </a:solidFill>
              <a:cs typeface="Calibri"/>
            </a:endParaRPr>
          </a:p>
        </p:txBody>
      </p:sp>
      <p:sp>
        <p:nvSpPr>
          <p:cNvPr id="12" name="Rectangle 31">
            <a:extLst>
              <a:ext uri="{FF2B5EF4-FFF2-40B4-BE49-F238E27FC236}">
                <a16:creationId xmlns:a16="http://schemas.microsoft.com/office/drawing/2014/main" id="{C4FA9937-9FCD-6F9B-9066-DF2469965D0A}"/>
              </a:ext>
            </a:extLst>
          </p:cNvPr>
          <p:cNvSpPr/>
          <p:nvPr/>
        </p:nvSpPr>
        <p:spPr>
          <a:xfrm>
            <a:off x="420263" y="862735"/>
            <a:ext cx="13787640" cy="7267684"/>
          </a:xfrm>
          <a:prstGeom prst="rect">
            <a:avLst/>
          </a:prstGeom>
          <a:solidFill>
            <a:schemeClr val="bg1"/>
          </a:solidFill>
          <a:ln w="9525">
            <a:no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marL="342900" indent="-342900" algn="just">
              <a:buFont typeface="Arial" panose="020B0604020202020204" pitchFamily="34" charset="0"/>
              <a:buChar char="•"/>
            </a:pPr>
            <a:r>
              <a:rPr lang="en-US" sz="2400">
                <a:latin typeface="Calibri" panose="020F0502020204030204" pitchFamily="34" charset="0"/>
                <a:cs typeface="Calibri" panose="020F0502020204030204" pitchFamily="34" charset="0"/>
              </a:rPr>
              <a:t>Routine workflow leads to material waste and long production times. </a:t>
            </a:r>
          </a:p>
          <a:p>
            <a:pPr marL="342900" indent="-342900" algn="just">
              <a:buFont typeface="Arial" panose="020B0604020202020204" pitchFamily="34" charset="0"/>
              <a:buChar char="•"/>
            </a:pPr>
            <a:r>
              <a:rPr lang="en-US" sz="2400">
                <a:latin typeface="Calibri" panose="020F0502020204030204" pitchFamily="34" charset="0"/>
                <a:cs typeface="Calibri" panose="020F0502020204030204" pitchFamily="34" charset="0"/>
              </a:rPr>
              <a:t>No reliable method to visualize the deposit morphology before the droplet stream impacts the substrate.</a:t>
            </a:r>
          </a:p>
          <a:p>
            <a:pPr marL="342900" indent="-342900">
              <a:buFont typeface="Arial" panose="020B0604020202020204" pitchFamily="34" charset="0"/>
              <a:buChar char="•"/>
            </a:pPr>
            <a:endParaRPr lang="en-US" sz="2400">
              <a:latin typeface="Calibri" panose="020F0502020204030204" pitchFamily="34" charset="0"/>
              <a:cs typeface="Calibri" panose="020F0502020204030204" pitchFamily="34" charset="0"/>
            </a:endParaRPr>
          </a:p>
          <a:p>
            <a:endParaRPr lang="en-US" sz="2400">
              <a:latin typeface="Calibri" panose="020F0502020204030204" pitchFamily="34" charset="0"/>
              <a:cs typeface="Calibri" panose="020F0502020204030204" pitchFamily="34" charset="0"/>
            </a:endParaRPr>
          </a:p>
          <a:p>
            <a:endParaRPr lang="en-US" sz="2400">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400" b="0" strike="noStrike" spc="-1">
              <a:solidFill>
                <a:srgbClr val="000000"/>
              </a:solidFill>
              <a:latin typeface="Calibri" panose="020F0502020204030204" pitchFamily="34" charset="0"/>
              <a:cs typeface="Calibri" panose="020F0502020204030204" pitchFamily="34" charset="0"/>
            </a:endParaRPr>
          </a:p>
        </p:txBody>
      </p:sp>
      <p:sp>
        <p:nvSpPr>
          <p:cNvPr id="62" name="TextBox 1">
            <a:extLst>
              <a:ext uri="{FF2B5EF4-FFF2-40B4-BE49-F238E27FC236}">
                <a16:creationId xmlns:a16="http://schemas.microsoft.com/office/drawing/2014/main" id="{9FB342ED-54C3-920E-134F-B5357782ED5B}"/>
              </a:ext>
            </a:extLst>
          </p:cNvPr>
          <p:cNvSpPr/>
          <p:nvPr/>
        </p:nvSpPr>
        <p:spPr>
          <a:xfrm>
            <a:off x="421380" y="126251"/>
            <a:ext cx="1378764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Background Problem</a:t>
            </a:r>
            <a:endParaRPr lang="en-US" sz="4400" b="0" strike="noStrike" spc="-1">
              <a:solidFill>
                <a:srgbClr val="FFFFFF"/>
              </a:solidFill>
              <a:latin typeface="Arial"/>
            </a:endParaRPr>
          </a:p>
        </p:txBody>
      </p:sp>
      <p:pic>
        <p:nvPicPr>
          <p:cNvPr id="4" name="Picture 3">
            <a:extLst>
              <a:ext uri="{FF2B5EF4-FFF2-40B4-BE49-F238E27FC236}">
                <a16:creationId xmlns:a16="http://schemas.microsoft.com/office/drawing/2014/main" id="{7E5B6782-DE93-4367-AEF0-86A9782E7E65}"/>
              </a:ext>
            </a:extLst>
          </p:cNvPr>
          <p:cNvPicPr>
            <a:picLocks noChangeAspect="1"/>
          </p:cNvPicPr>
          <p:nvPr/>
        </p:nvPicPr>
        <p:blipFill rotWithShape="1">
          <a:blip r:embed="rId3">
            <a:extLst>
              <a:ext uri="{28A0092B-C50C-407E-A947-70E740481C1C}">
                <a14:useLocalDpi xmlns:a14="http://schemas.microsoft.com/office/drawing/2010/main" val="0"/>
              </a:ext>
            </a:extLst>
          </a:blip>
          <a:srcRect t="17758" b="8734"/>
          <a:stretch/>
        </p:blipFill>
        <p:spPr>
          <a:xfrm>
            <a:off x="1327944" y="1934844"/>
            <a:ext cx="11911408" cy="5195788"/>
          </a:xfrm>
          <a:prstGeom prst="rect">
            <a:avLst/>
          </a:prstGeom>
        </p:spPr>
      </p:pic>
    </p:spTree>
    <p:extLst>
      <p:ext uri="{BB962C8B-B14F-4D97-AF65-F5344CB8AC3E}">
        <p14:creationId xmlns:p14="http://schemas.microsoft.com/office/powerpoint/2010/main" val="1801672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69EC4-AEB2-DF63-1959-80601C86F522}"/>
            </a:ext>
          </a:extLst>
        </p:cNvPr>
        <p:cNvGrpSpPr/>
        <p:nvPr/>
      </p:nvGrpSpPr>
      <p:grpSpPr>
        <a:xfrm>
          <a:off x="0" y="0"/>
          <a:ext cx="0" cy="0"/>
          <a:chOff x="0" y="0"/>
          <a:chExt cx="0" cy="0"/>
        </a:xfrm>
      </p:grpSpPr>
      <p:sp>
        <p:nvSpPr>
          <p:cNvPr id="9" name="TextBox 22">
            <a:extLst>
              <a:ext uri="{FF2B5EF4-FFF2-40B4-BE49-F238E27FC236}">
                <a16:creationId xmlns:a16="http://schemas.microsoft.com/office/drawing/2014/main" id="{AB5ED2EE-7178-878F-43F4-A839B66CF830}"/>
              </a:ext>
            </a:extLst>
          </p:cNvPr>
          <p:cNvSpPr/>
          <p:nvPr/>
        </p:nvSpPr>
        <p:spPr>
          <a:xfrm>
            <a:off x="421163" y="305081"/>
            <a:ext cx="1378764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trike="noStrike" spc="-1">
                <a:solidFill>
                  <a:schemeClr val="lt1"/>
                </a:solidFill>
                <a:latin typeface="Calibri"/>
              </a:rPr>
              <a:t>Objectives</a:t>
            </a:r>
            <a:endParaRPr lang="en-US" sz="4400" b="0" strike="noStrike" spc="-1">
              <a:solidFill>
                <a:srgbClr val="FFFFFF"/>
              </a:solidFill>
              <a:latin typeface="Arial"/>
            </a:endParaRPr>
          </a:p>
        </p:txBody>
      </p:sp>
      <p:pic>
        <p:nvPicPr>
          <p:cNvPr id="5" name="Picture 4">
            <a:extLst>
              <a:ext uri="{FF2B5EF4-FFF2-40B4-BE49-F238E27FC236}">
                <a16:creationId xmlns:a16="http://schemas.microsoft.com/office/drawing/2014/main" id="{40D02D84-7413-4505-9576-D73879CE8C33}"/>
              </a:ext>
            </a:extLst>
          </p:cNvPr>
          <p:cNvPicPr>
            <a:picLocks noChangeAspect="1"/>
          </p:cNvPicPr>
          <p:nvPr/>
        </p:nvPicPr>
        <p:blipFill rotWithShape="1">
          <a:blip r:embed="rId3">
            <a:extLst>
              <a:ext uri="{28A0092B-C50C-407E-A947-70E740481C1C}">
                <a14:useLocalDpi xmlns:a14="http://schemas.microsoft.com/office/drawing/2010/main" val="0"/>
              </a:ext>
            </a:extLst>
          </a:blip>
          <a:srcRect t="16179" b="6433"/>
          <a:stretch/>
        </p:blipFill>
        <p:spPr>
          <a:xfrm>
            <a:off x="2183701" y="1270719"/>
            <a:ext cx="10278481" cy="6035584"/>
          </a:xfrm>
          <a:prstGeom prst="rect">
            <a:avLst/>
          </a:prstGeom>
        </p:spPr>
      </p:pic>
    </p:spTree>
    <p:extLst>
      <p:ext uri="{BB962C8B-B14F-4D97-AF65-F5344CB8AC3E}">
        <p14:creationId xmlns:p14="http://schemas.microsoft.com/office/powerpoint/2010/main" val="3934665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1">
            <a:extLst>
              <a:ext uri="{FF2B5EF4-FFF2-40B4-BE49-F238E27FC236}">
                <a16:creationId xmlns:a16="http://schemas.microsoft.com/office/drawing/2014/main" id="{FBC2BD57-600D-1686-408A-7E02BECE43A6}"/>
              </a:ext>
            </a:extLst>
          </p:cNvPr>
          <p:cNvSpPr/>
          <p:nvPr/>
        </p:nvSpPr>
        <p:spPr>
          <a:xfrm>
            <a:off x="201168" y="2775482"/>
            <a:ext cx="9162288" cy="3497302"/>
          </a:xfrm>
          <a:prstGeom prst="rect">
            <a:avLst/>
          </a:prstGeom>
          <a:solidFill>
            <a:schemeClr val="bg1"/>
          </a:solidFill>
          <a:ln w="9525">
            <a:no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lvl="0" eaLnBrk="0" fontAlgn="base" hangingPunct="0">
              <a:spcBef>
                <a:spcPct val="0"/>
              </a:spcBef>
              <a:spcAft>
                <a:spcPct val="0"/>
              </a:spcAft>
            </a:pPr>
            <a:r>
              <a:rPr lang="en-US" altLang="en-US" sz="2400" b="1">
                <a:latin typeface="Calibri" panose="020F0502020204030204" pitchFamily="34" charset="0"/>
                <a:cs typeface="Calibri" panose="020F0502020204030204" pitchFamily="34" charset="0"/>
              </a:rPr>
              <a:t>Ink: </a:t>
            </a:r>
            <a:r>
              <a:rPr lang="en-US" altLang="en-US" sz="2400">
                <a:latin typeface="Calibri" panose="020F0502020204030204" pitchFamily="34" charset="0"/>
                <a:cs typeface="Calibri" panose="020F0502020204030204" pitchFamily="34" charset="0"/>
              </a:rPr>
              <a:t>UTDAg40X silver </a:t>
            </a:r>
            <a:r>
              <a:rPr lang="en-US" altLang="en-US" sz="2400" err="1">
                <a:latin typeface="Calibri" panose="020F0502020204030204" pitchFamily="34" charset="0"/>
                <a:cs typeface="Calibri" panose="020F0502020204030204" pitchFamily="34" charset="0"/>
              </a:rPr>
              <a:t>nano</a:t>
            </a:r>
            <a:r>
              <a:rPr lang="en-US" altLang="en-US" sz="2400">
                <a:latin typeface="Calibri" panose="020F0502020204030204" pitchFamily="34" charset="0"/>
                <a:cs typeface="Calibri" panose="020F0502020204030204" pitchFamily="34" charset="0"/>
              </a:rPr>
              <a:t>-ink (40 wt.%, ~1 </a:t>
            </a:r>
            <a:r>
              <a:rPr lang="en-US" altLang="en-US" sz="2400" err="1">
                <a:latin typeface="Calibri" panose="020F0502020204030204" pitchFamily="34" charset="0"/>
                <a:cs typeface="Calibri" panose="020F0502020204030204" pitchFamily="34" charset="0"/>
              </a:rPr>
              <a:t>cP</a:t>
            </a:r>
            <a:r>
              <a:rPr lang="en-US" altLang="en-US" sz="2400">
                <a:latin typeface="Calibri" panose="020F0502020204030204" pitchFamily="34" charset="0"/>
                <a:cs typeface="Calibri" panose="020F0502020204030204" pitchFamily="34" charset="0"/>
              </a:rPr>
              <a:t>, 28 dyne/cm)</a:t>
            </a:r>
          </a:p>
          <a:p>
            <a:pPr lvl="0" eaLnBrk="0" fontAlgn="base" hangingPunct="0">
              <a:spcBef>
                <a:spcPct val="0"/>
              </a:spcBef>
              <a:spcAft>
                <a:spcPct val="0"/>
              </a:spcAft>
            </a:pPr>
            <a:r>
              <a:rPr lang="en-US" altLang="en-US" sz="2400" b="1">
                <a:latin typeface="Calibri" panose="020F0502020204030204" pitchFamily="34" charset="0"/>
                <a:cs typeface="Calibri" panose="020F0502020204030204" pitchFamily="34" charset="0"/>
              </a:rPr>
              <a:t>Substrate: </a:t>
            </a:r>
            <a:r>
              <a:rPr lang="en-US" altLang="en-US" sz="2400">
                <a:latin typeface="Calibri" panose="020F0502020204030204" pitchFamily="34" charset="0"/>
                <a:cs typeface="Calibri" panose="020F0502020204030204" pitchFamily="34" charset="0"/>
              </a:rPr>
              <a:t>Glass microscope slides (cleaned, dried)</a:t>
            </a:r>
          </a:p>
          <a:p>
            <a:pPr lvl="0" eaLnBrk="0" fontAlgn="base" hangingPunct="0">
              <a:spcBef>
                <a:spcPct val="0"/>
              </a:spcBef>
              <a:spcAft>
                <a:spcPct val="0"/>
              </a:spcAft>
            </a:pPr>
            <a:r>
              <a:rPr lang="en-US" altLang="en-US" sz="2400" b="1">
                <a:latin typeface="Calibri" panose="020F0502020204030204" pitchFamily="34" charset="0"/>
                <a:cs typeface="Calibri" panose="020F0502020204030204" pitchFamily="34" charset="0"/>
              </a:rPr>
              <a:t>Printer: </a:t>
            </a:r>
            <a:r>
              <a:rPr lang="en-US" altLang="en-US" sz="2400">
                <a:latin typeface="Calibri" panose="020F0502020204030204" pitchFamily="34" charset="0"/>
                <a:cs typeface="Calibri" panose="020F0502020204030204" pitchFamily="34" charset="0"/>
              </a:rPr>
              <a:t>IDS </a:t>
            </a:r>
            <a:r>
              <a:rPr lang="en-US" altLang="en-US" sz="2400" err="1">
                <a:latin typeface="Calibri" panose="020F0502020204030204" pitchFamily="34" charset="0"/>
                <a:cs typeface="Calibri" panose="020F0502020204030204" pitchFamily="34" charset="0"/>
              </a:rPr>
              <a:t>NanoJet</a:t>
            </a:r>
            <a:r>
              <a:rPr lang="en-US" altLang="en-US" sz="2400">
                <a:latin typeface="Calibri" panose="020F0502020204030204" pitchFamily="34" charset="0"/>
                <a:cs typeface="Calibri" panose="020F0502020204030204" pitchFamily="34" charset="0"/>
              </a:rPr>
              <a:t>™ </a:t>
            </a:r>
          </a:p>
          <a:p>
            <a:pPr lvl="0" eaLnBrk="0" fontAlgn="base" hangingPunct="0">
              <a:spcBef>
                <a:spcPct val="0"/>
              </a:spcBef>
              <a:spcAft>
                <a:spcPct val="0"/>
              </a:spcAft>
            </a:pPr>
            <a:r>
              <a:rPr lang="en-US" altLang="en-US" sz="2400" b="1">
                <a:latin typeface="Calibri" panose="020F0502020204030204" pitchFamily="34" charset="0"/>
                <a:cs typeface="Calibri" panose="020F0502020204030204" pitchFamily="34" charset="0"/>
              </a:rPr>
              <a:t>Nozzle: </a:t>
            </a:r>
            <a:r>
              <a:rPr lang="en-US" altLang="en-US" sz="2400">
                <a:latin typeface="Calibri" panose="020F0502020204030204" pitchFamily="34" charset="0"/>
                <a:cs typeface="Calibri" panose="020F0502020204030204" pitchFamily="34" charset="0"/>
              </a:rPr>
              <a:t>30G nozzle (233 ± 3 µm), 2 mm stand-off</a:t>
            </a:r>
          </a:p>
          <a:p>
            <a:pPr lvl="0" eaLnBrk="0" fontAlgn="base" hangingPunct="0">
              <a:spcBef>
                <a:spcPct val="0"/>
              </a:spcBef>
              <a:spcAft>
                <a:spcPct val="0"/>
              </a:spcAft>
            </a:pPr>
            <a:r>
              <a:rPr lang="en-US" altLang="en-US" sz="2400" b="1">
                <a:latin typeface="Calibri" panose="020F0502020204030204" pitchFamily="34" charset="0"/>
                <a:cs typeface="Calibri" panose="020F0502020204030204" pitchFamily="34" charset="0"/>
              </a:rPr>
              <a:t>Environment: </a:t>
            </a:r>
            <a:r>
              <a:rPr lang="en-US" altLang="en-US" sz="2400">
                <a:latin typeface="Calibri" panose="020F0502020204030204" pitchFamily="34" charset="0"/>
                <a:cs typeface="Calibri" panose="020F0502020204030204" pitchFamily="34" charset="0"/>
              </a:rPr>
              <a:t>Room temp, compressed air for CG &amp; SG</a:t>
            </a:r>
          </a:p>
          <a:p>
            <a:pPr lvl="0" eaLnBrk="0" fontAlgn="base" hangingPunct="0">
              <a:spcBef>
                <a:spcPct val="0"/>
              </a:spcBef>
              <a:spcAft>
                <a:spcPct val="0"/>
              </a:spcAft>
            </a:pPr>
            <a:r>
              <a:rPr kumimoji="0" lang="en-US" altLang="en-US" sz="2400" b="1" i="0" u="none" strike="noStrike" cap="none" normalizeH="0" baseline="0">
                <a:ln>
                  <a:noFill/>
                </a:ln>
                <a:solidFill>
                  <a:schemeClr val="tx1"/>
                </a:solidFill>
                <a:effectLst/>
                <a:latin typeface="Calibri" panose="020F0502020204030204" pitchFamily="34" charset="0"/>
                <a:cs typeface="Calibri" panose="020F0502020204030204" pitchFamily="34" charset="0"/>
              </a:rPr>
              <a:t>Experimental Design: </a:t>
            </a:r>
            <a:r>
              <a:rPr lang="fr-FR" altLang="en-US" sz="2400">
                <a:latin typeface="Calibri" panose="020F0502020204030204" pitchFamily="34" charset="0"/>
                <a:cs typeface="Calibri" panose="020F0502020204030204" pitchFamily="34" charset="0"/>
              </a:rPr>
              <a:t>650 combinations × 3 </a:t>
            </a:r>
            <a:r>
              <a:rPr lang="fr-FR" altLang="en-US" sz="2400" err="1">
                <a:latin typeface="Calibri" panose="020F0502020204030204" pitchFamily="34" charset="0"/>
                <a:cs typeface="Calibri" panose="020F0502020204030204" pitchFamily="34" charset="0"/>
              </a:rPr>
              <a:t>replicates</a:t>
            </a:r>
            <a:r>
              <a:rPr lang="fr-FR" altLang="en-US" sz="2400">
                <a:latin typeface="Calibri" panose="020F0502020204030204" pitchFamily="34" charset="0"/>
                <a:cs typeface="Calibri" panose="020F0502020204030204" pitchFamily="34" charset="0"/>
              </a:rPr>
              <a:t> = 1950 traces</a:t>
            </a:r>
          </a:p>
          <a:p>
            <a:pPr lvl="0" eaLnBrk="0" fontAlgn="base" hangingPunct="0">
              <a:spcBef>
                <a:spcPct val="0"/>
              </a:spcBef>
              <a:spcAft>
                <a:spcPct val="0"/>
              </a:spcAft>
            </a:pPr>
            <a:endParaRPr lang="fr-FR" altLang="en-US" sz="2400">
              <a:latin typeface="Calibri" panose="020F0502020204030204" pitchFamily="34" charset="0"/>
              <a:cs typeface="Calibri" panose="020F0502020204030204" pitchFamily="34" charset="0"/>
            </a:endParaRPr>
          </a:p>
        </p:txBody>
      </p:sp>
      <p:sp>
        <p:nvSpPr>
          <p:cNvPr id="9" name="TextBox 22">
            <a:extLst>
              <a:ext uri="{FF2B5EF4-FFF2-40B4-BE49-F238E27FC236}">
                <a16:creationId xmlns:a16="http://schemas.microsoft.com/office/drawing/2014/main" id="{601786E5-D387-D22A-5224-D7C5B95F7CD0}"/>
              </a:ext>
            </a:extLst>
          </p:cNvPr>
          <p:cNvSpPr/>
          <p:nvPr/>
        </p:nvSpPr>
        <p:spPr>
          <a:xfrm>
            <a:off x="592389" y="282511"/>
            <a:ext cx="1378764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Fabrication of AJP Traces</a:t>
            </a:r>
            <a:endParaRPr lang="en-US" sz="4400" b="0" strike="noStrike" spc="-1">
              <a:solidFill>
                <a:srgbClr val="FFFFFF"/>
              </a:solidFill>
              <a:latin typeface="Arial"/>
            </a:endParaRPr>
          </a:p>
        </p:txBody>
      </p:sp>
      <p:pic>
        <p:nvPicPr>
          <p:cNvPr id="5" name="Picture 4">
            <a:extLst>
              <a:ext uri="{FF2B5EF4-FFF2-40B4-BE49-F238E27FC236}">
                <a16:creationId xmlns:a16="http://schemas.microsoft.com/office/drawing/2014/main" id="{3BC9C06B-745B-4065-92C1-D358887328D0}"/>
              </a:ext>
            </a:extLst>
          </p:cNvPr>
          <p:cNvPicPr>
            <a:picLocks noChangeAspect="1"/>
          </p:cNvPicPr>
          <p:nvPr/>
        </p:nvPicPr>
        <p:blipFill rotWithShape="1">
          <a:blip r:embed="rId3">
            <a:extLst>
              <a:ext uri="{28A0092B-C50C-407E-A947-70E740481C1C}">
                <a14:useLocalDpi xmlns:a14="http://schemas.microsoft.com/office/drawing/2010/main" val="0"/>
              </a:ext>
            </a:extLst>
          </a:blip>
          <a:srcRect l="4378" t="14640" r="3514" b="5217"/>
          <a:stretch/>
        </p:blipFill>
        <p:spPr>
          <a:xfrm>
            <a:off x="8225784" y="1371600"/>
            <a:ext cx="6404615" cy="4901184"/>
          </a:xfrm>
          <a:prstGeom prst="rect">
            <a:avLst/>
          </a:prstGeom>
        </p:spPr>
      </p:pic>
    </p:spTree>
    <p:extLst>
      <p:ext uri="{BB962C8B-B14F-4D97-AF65-F5344CB8AC3E}">
        <p14:creationId xmlns:p14="http://schemas.microsoft.com/office/powerpoint/2010/main" val="1111799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EABD3-EEAC-8708-7B4E-79EE30A20405}"/>
            </a:ext>
          </a:extLst>
        </p:cNvPr>
        <p:cNvGrpSpPr/>
        <p:nvPr/>
      </p:nvGrpSpPr>
      <p:grpSpPr>
        <a:xfrm>
          <a:off x="0" y="0"/>
          <a:ext cx="0" cy="0"/>
          <a:chOff x="0" y="0"/>
          <a:chExt cx="0" cy="0"/>
        </a:xfrm>
      </p:grpSpPr>
      <p:sp>
        <p:nvSpPr>
          <p:cNvPr id="10" name="Rectangle 31">
            <a:extLst>
              <a:ext uri="{FF2B5EF4-FFF2-40B4-BE49-F238E27FC236}">
                <a16:creationId xmlns:a16="http://schemas.microsoft.com/office/drawing/2014/main" id="{1304E2D5-6523-B174-44A1-4A1B2923AB4C}"/>
              </a:ext>
            </a:extLst>
          </p:cNvPr>
          <p:cNvSpPr/>
          <p:nvPr/>
        </p:nvSpPr>
        <p:spPr>
          <a:xfrm>
            <a:off x="421380" y="1289130"/>
            <a:ext cx="13787640" cy="5860645"/>
          </a:xfrm>
          <a:prstGeom prst="rect">
            <a:avLst/>
          </a:prstGeom>
          <a:solidFill>
            <a:schemeClr val="bg1"/>
          </a:solidFill>
          <a:ln w="9525">
            <a:no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lvl="0" eaLnBrk="0" fontAlgn="base" hangingPunct="0">
              <a:spcBef>
                <a:spcPct val="0"/>
              </a:spcBef>
              <a:spcAft>
                <a:spcPct val="0"/>
              </a:spcAft>
            </a:pPr>
            <a:r>
              <a:rPr lang="en-US" altLang="en-US" sz="2400" b="1">
                <a:latin typeface="Calibri" panose="020F0502020204030204" pitchFamily="34" charset="0"/>
                <a:cs typeface="Calibri" panose="020F0502020204030204" pitchFamily="34" charset="0"/>
              </a:rPr>
              <a:t>Microscopy: </a:t>
            </a:r>
            <a:r>
              <a:rPr lang="en-US" altLang="en-US" sz="2400">
                <a:latin typeface="Calibri" panose="020F0502020204030204" pitchFamily="34" charset="0"/>
                <a:cs typeface="Calibri" panose="020F0502020204030204" pitchFamily="34" charset="0"/>
              </a:rPr>
              <a:t>2048×1534 px at 300× magnification</a:t>
            </a:r>
          </a:p>
          <a:p>
            <a:pPr lvl="0" eaLnBrk="0" fontAlgn="base" hangingPunct="0">
              <a:spcBef>
                <a:spcPct val="0"/>
              </a:spcBef>
              <a:spcAft>
                <a:spcPct val="0"/>
              </a:spcAft>
            </a:pPr>
            <a:r>
              <a:rPr lang="en-US" sz="2400" b="1" strike="noStrike" spc="-1">
                <a:solidFill>
                  <a:srgbClr val="000000"/>
                </a:solidFill>
                <a:latin typeface="Calibri" panose="020F0502020204030204" pitchFamily="34" charset="0"/>
                <a:cs typeface="Calibri" panose="020F0502020204030204" pitchFamily="34" charset="0"/>
              </a:rPr>
              <a:t>Processing: </a:t>
            </a:r>
            <a:r>
              <a:rPr lang="en-US" sz="2400" spc="-1">
                <a:solidFill>
                  <a:srgbClr val="000000"/>
                </a:solidFill>
                <a:latin typeface="Calibri" panose="020F0502020204030204" pitchFamily="34" charset="0"/>
                <a:cs typeface="Calibri" panose="020F0502020204030204" pitchFamily="34" charset="0"/>
              </a:rPr>
              <a:t>Binarized (Otsu) → Cropped → Augmented (rotation, flip)</a:t>
            </a:r>
          </a:p>
          <a:p>
            <a:pPr lvl="0" eaLnBrk="0" fontAlgn="base" hangingPunct="0">
              <a:spcBef>
                <a:spcPct val="0"/>
              </a:spcBef>
              <a:spcAft>
                <a:spcPct val="0"/>
              </a:spcAft>
            </a:pPr>
            <a:r>
              <a:rPr lang="en-US" sz="2400" b="1" spc="-1">
                <a:solidFill>
                  <a:srgbClr val="000000"/>
                </a:solidFill>
              </a:rPr>
              <a:t>Final dataset: </a:t>
            </a:r>
            <a:r>
              <a:rPr lang="en-US" sz="2400" spc="-1">
                <a:solidFill>
                  <a:srgbClr val="000000"/>
                </a:solidFill>
              </a:rPr>
              <a:t>23,400 images (512×512 px)</a:t>
            </a:r>
            <a:endParaRPr lang="en-US" sz="2400" strike="noStrike" spc="-1">
              <a:solidFill>
                <a:srgbClr val="000000"/>
              </a:solidFill>
              <a:latin typeface="Arial"/>
            </a:endParaRPr>
          </a:p>
        </p:txBody>
      </p:sp>
      <p:sp>
        <p:nvSpPr>
          <p:cNvPr id="11" name="TextBox 22">
            <a:extLst>
              <a:ext uri="{FF2B5EF4-FFF2-40B4-BE49-F238E27FC236}">
                <a16:creationId xmlns:a16="http://schemas.microsoft.com/office/drawing/2014/main" id="{D6CB29FC-68AB-DDAA-416F-56EF09F07C73}"/>
              </a:ext>
            </a:extLst>
          </p:cNvPr>
          <p:cNvSpPr/>
          <p:nvPr/>
        </p:nvSpPr>
        <p:spPr>
          <a:xfrm>
            <a:off x="421380" y="301312"/>
            <a:ext cx="1378764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Image Acquisition &amp; Processing</a:t>
            </a:r>
            <a:endParaRPr lang="en-US" sz="4400" b="0" strike="noStrike" spc="-1">
              <a:solidFill>
                <a:srgbClr val="FFFFFF"/>
              </a:solidFill>
              <a:latin typeface="Arial"/>
            </a:endParaRPr>
          </a:p>
        </p:txBody>
      </p:sp>
      <p:sp>
        <p:nvSpPr>
          <p:cNvPr id="12" name="TextBox 11">
            <a:extLst>
              <a:ext uri="{FF2B5EF4-FFF2-40B4-BE49-F238E27FC236}">
                <a16:creationId xmlns:a16="http://schemas.microsoft.com/office/drawing/2014/main" id="{0A42807A-C1C2-CBF5-BA1C-A9810E96F3F2}"/>
              </a:ext>
            </a:extLst>
          </p:cNvPr>
          <p:cNvSpPr txBox="1"/>
          <p:nvPr/>
        </p:nvSpPr>
        <p:spPr>
          <a:xfrm>
            <a:off x="461291" y="6902134"/>
            <a:ext cx="13550684" cy="400110"/>
          </a:xfrm>
          <a:prstGeom prst="rect">
            <a:avLst/>
          </a:prstGeom>
          <a:noFill/>
        </p:spPr>
        <p:txBody>
          <a:bodyPr wrap="square" lIns="91440" tIns="45720" rIns="91440" bIns="45720" rtlCol="0" anchor="t">
            <a:spAutoFit/>
          </a:bodyPr>
          <a:lstStyle/>
          <a:p>
            <a:pPr algn="ctr"/>
            <a:r>
              <a:rPr lang="en-US" sz="2000" b="1">
                <a:latin typeface="Calibri"/>
                <a:ea typeface="Calibri"/>
                <a:cs typeface="Calibri"/>
              </a:rPr>
              <a:t>Figure 2</a:t>
            </a:r>
            <a:r>
              <a:rPr lang="en-US" sz="2000">
                <a:latin typeface="Calibri"/>
                <a:ea typeface="Calibri"/>
                <a:cs typeface="Calibri"/>
              </a:rPr>
              <a:t>: Image preprocessing and augmentation workflow for AJP-</a:t>
            </a:r>
            <a:r>
              <a:rPr lang="en-US" sz="2000" err="1">
                <a:latin typeface="Calibri"/>
                <a:ea typeface="Calibri"/>
                <a:cs typeface="Calibri"/>
              </a:rPr>
              <a:t>cGAN</a:t>
            </a:r>
            <a:r>
              <a:rPr lang="en-US" sz="2000">
                <a:latin typeface="Calibri"/>
                <a:ea typeface="Calibri"/>
                <a:cs typeface="Calibri"/>
              </a:rPr>
              <a:t> training. </a:t>
            </a:r>
          </a:p>
        </p:txBody>
      </p:sp>
      <p:grpSp>
        <p:nvGrpSpPr>
          <p:cNvPr id="13" name="Group 12">
            <a:extLst>
              <a:ext uri="{FF2B5EF4-FFF2-40B4-BE49-F238E27FC236}">
                <a16:creationId xmlns:a16="http://schemas.microsoft.com/office/drawing/2014/main" id="{EA081C43-C207-02BA-E48D-09566EE2FCF2}"/>
              </a:ext>
            </a:extLst>
          </p:cNvPr>
          <p:cNvGrpSpPr>
            <a:grpSpLocks noChangeAspect="1"/>
          </p:cNvGrpSpPr>
          <p:nvPr/>
        </p:nvGrpSpPr>
        <p:grpSpPr>
          <a:xfrm>
            <a:off x="967196" y="3139731"/>
            <a:ext cx="12538873" cy="3383280"/>
            <a:chOff x="3718533" y="1761350"/>
            <a:chExt cx="11603542" cy="3074623"/>
          </a:xfrm>
        </p:grpSpPr>
        <p:sp>
          <p:nvSpPr>
            <p:cNvPr id="15" name="TextBox 14">
              <a:extLst>
                <a:ext uri="{FF2B5EF4-FFF2-40B4-BE49-F238E27FC236}">
                  <a16:creationId xmlns:a16="http://schemas.microsoft.com/office/drawing/2014/main" id="{C7CFAA44-7786-13A7-A63A-2F60C732FA49}"/>
                </a:ext>
              </a:extLst>
            </p:cNvPr>
            <p:cNvSpPr txBox="1"/>
            <p:nvPr/>
          </p:nvSpPr>
          <p:spPr>
            <a:xfrm>
              <a:off x="5166537" y="1761350"/>
              <a:ext cx="2126108" cy="738664"/>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Binarization via Otsu’s Thresholding &amp;</a:t>
              </a:r>
            </a:p>
            <a:p>
              <a:pPr algn="ctr"/>
              <a:r>
                <a:rPr lang="en-US" sz="1400" b="1">
                  <a:latin typeface="Arial" panose="020B0604020202020204" pitchFamily="34" charset="0"/>
                  <a:cs typeface="Arial" panose="020B0604020202020204" pitchFamily="34" charset="0"/>
                </a:rPr>
                <a:t>Symmetric Cropping</a:t>
              </a:r>
            </a:p>
          </p:txBody>
        </p:sp>
        <p:pic>
          <p:nvPicPr>
            <p:cNvPr id="16" name="Picture 15">
              <a:extLst>
                <a:ext uri="{FF2B5EF4-FFF2-40B4-BE49-F238E27FC236}">
                  <a16:creationId xmlns:a16="http://schemas.microsoft.com/office/drawing/2014/main" id="{3B652100-1148-D587-E82B-B766EE557EDC}"/>
                </a:ext>
              </a:extLst>
            </p:cNvPr>
            <p:cNvPicPr>
              <a:picLocks noChangeAspect="1"/>
            </p:cNvPicPr>
            <p:nvPr/>
          </p:nvPicPr>
          <p:blipFill rotWithShape="1">
            <a:blip r:embed="rId3"/>
            <a:srcRect t="7717" b="2315"/>
            <a:stretch/>
          </p:blipFill>
          <p:spPr>
            <a:xfrm>
              <a:off x="5638910" y="2519933"/>
              <a:ext cx="1282702" cy="1783080"/>
            </a:xfrm>
            <a:prstGeom prst="rect">
              <a:avLst/>
            </a:prstGeom>
            <a:ln w="12700">
              <a:solidFill>
                <a:schemeClr val="tx1"/>
              </a:solidFill>
            </a:ln>
          </p:spPr>
        </p:pic>
        <p:grpSp>
          <p:nvGrpSpPr>
            <p:cNvPr id="17" name="Group 16">
              <a:extLst>
                <a:ext uri="{FF2B5EF4-FFF2-40B4-BE49-F238E27FC236}">
                  <a16:creationId xmlns:a16="http://schemas.microsoft.com/office/drawing/2014/main" id="{9B531657-583D-4FFB-B684-8D639D479625}"/>
                </a:ext>
              </a:extLst>
            </p:cNvPr>
            <p:cNvGrpSpPr/>
            <p:nvPr/>
          </p:nvGrpSpPr>
          <p:grpSpPr>
            <a:xfrm>
              <a:off x="10476282" y="2416258"/>
              <a:ext cx="1287650" cy="2085442"/>
              <a:chOff x="7737527" y="2383203"/>
              <a:chExt cx="1287650" cy="2085442"/>
            </a:xfrm>
          </p:grpSpPr>
          <p:pic>
            <p:nvPicPr>
              <p:cNvPr id="85" name="Picture 84">
                <a:extLst>
                  <a:ext uri="{FF2B5EF4-FFF2-40B4-BE49-F238E27FC236}">
                    <a16:creationId xmlns:a16="http://schemas.microsoft.com/office/drawing/2014/main" id="{0A7208AE-1E95-D83F-C1E3-362A517AC892}"/>
                  </a:ext>
                </a:extLst>
              </p:cNvPr>
              <p:cNvPicPr>
                <a:picLocks noChangeAspect="1"/>
              </p:cNvPicPr>
              <p:nvPr/>
            </p:nvPicPr>
            <p:blipFill rotWithShape="1">
              <a:blip r:embed="rId4"/>
              <a:srcRect l="1986" t="10799" r="658" b="4810"/>
              <a:stretch/>
            </p:blipFill>
            <p:spPr>
              <a:xfrm>
                <a:off x="7737527" y="2383203"/>
                <a:ext cx="1280160" cy="640080"/>
              </a:xfrm>
              <a:prstGeom prst="rect">
                <a:avLst/>
              </a:prstGeom>
              <a:ln w="12700">
                <a:solidFill>
                  <a:schemeClr val="tx1"/>
                </a:solidFill>
              </a:ln>
            </p:spPr>
          </p:pic>
          <p:pic>
            <p:nvPicPr>
              <p:cNvPr id="86" name="Picture 85">
                <a:extLst>
                  <a:ext uri="{FF2B5EF4-FFF2-40B4-BE49-F238E27FC236}">
                    <a16:creationId xmlns:a16="http://schemas.microsoft.com/office/drawing/2014/main" id="{F3A43E88-D05E-4EBA-E988-BB2862605567}"/>
                  </a:ext>
                </a:extLst>
              </p:cNvPr>
              <p:cNvPicPr>
                <a:picLocks noChangeAspect="1"/>
              </p:cNvPicPr>
              <p:nvPr/>
            </p:nvPicPr>
            <p:blipFill rotWithShape="1">
              <a:blip r:embed="rId5"/>
              <a:srcRect l="2518" t="11059" r="1128" b="3270"/>
              <a:stretch/>
            </p:blipFill>
            <p:spPr>
              <a:xfrm>
                <a:off x="7745017" y="3104114"/>
                <a:ext cx="1280160" cy="640942"/>
              </a:xfrm>
              <a:prstGeom prst="rect">
                <a:avLst/>
              </a:prstGeom>
              <a:ln w="12700">
                <a:solidFill>
                  <a:schemeClr val="tx1"/>
                </a:solidFill>
              </a:ln>
            </p:spPr>
          </p:pic>
          <p:pic>
            <p:nvPicPr>
              <p:cNvPr id="87" name="Picture 86">
                <a:extLst>
                  <a:ext uri="{FF2B5EF4-FFF2-40B4-BE49-F238E27FC236}">
                    <a16:creationId xmlns:a16="http://schemas.microsoft.com/office/drawing/2014/main" id="{AE1CF3CE-861D-9628-E53D-2CACBB5A386F}"/>
                  </a:ext>
                </a:extLst>
              </p:cNvPr>
              <p:cNvPicPr>
                <a:picLocks noChangeAspect="1"/>
              </p:cNvPicPr>
              <p:nvPr/>
            </p:nvPicPr>
            <p:blipFill rotWithShape="1">
              <a:blip r:embed="rId6"/>
              <a:srcRect l="1575" t="10454" b="2151"/>
              <a:stretch/>
            </p:blipFill>
            <p:spPr>
              <a:xfrm>
                <a:off x="7745017" y="3828565"/>
                <a:ext cx="1280160" cy="640080"/>
              </a:xfrm>
              <a:prstGeom prst="rect">
                <a:avLst/>
              </a:prstGeom>
              <a:ln w="12700">
                <a:solidFill>
                  <a:schemeClr val="tx1"/>
                </a:solidFill>
              </a:ln>
            </p:spPr>
          </p:pic>
        </p:grpSp>
        <p:pic>
          <p:nvPicPr>
            <p:cNvPr id="19" name="Picture 18">
              <a:extLst>
                <a:ext uri="{FF2B5EF4-FFF2-40B4-BE49-F238E27FC236}">
                  <a16:creationId xmlns:a16="http://schemas.microsoft.com/office/drawing/2014/main" id="{99C78B09-0431-B620-9728-B1A2558A5CAA}"/>
                </a:ext>
              </a:extLst>
            </p:cNvPr>
            <p:cNvPicPr>
              <a:picLocks noChangeAspect="1"/>
            </p:cNvPicPr>
            <p:nvPr/>
          </p:nvPicPr>
          <p:blipFill rotWithShape="1">
            <a:blip r:embed="rId7"/>
            <a:srcRect l="1554" t="10375" r="701" b="3377"/>
            <a:stretch/>
          </p:blipFill>
          <p:spPr>
            <a:xfrm>
              <a:off x="11874776" y="2422763"/>
              <a:ext cx="1280160" cy="636087"/>
            </a:xfrm>
            <a:prstGeom prst="rect">
              <a:avLst/>
            </a:prstGeom>
            <a:ln w="12700">
              <a:solidFill>
                <a:schemeClr val="tx1"/>
              </a:solidFill>
            </a:ln>
          </p:spPr>
        </p:pic>
        <p:pic>
          <p:nvPicPr>
            <p:cNvPr id="21" name="Picture 20">
              <a:extLst>
                <a:ext uri="{FF2B5EF4-FFF2-40B4-BE49-F238E27FC236}">
                  <a16:creationId xmlns:a16="http://schemas.microsoft.com/office/drawing/2014/main" id="{6DAE1FAD-A138-02FE-4D99-813C59CE4BB9}"/>
                </a:ext>
              </a:extLst>
            </p:cNvPr>
            <p:cNvPicPr>
              <a:picLocks noChangeAspect="1"/>
            </p:cNvPicPr>
            <p:nvPr/>
          </p:nvPicPr>
          <p:blipFill rotWithShape="1">
            <a:blip r:embed="rId8"/>
            <a:srcRect l="1483" t="11118" r="1433" b="3286"/>
            <a:stretch/>
          </p:blipFill>
          <p:spPr>
            <a:xfrm>
              <a:off x="11874776" y="3133661"/>
              <a:ext cx="1280160" cy="635580"/>
            </a:xfrm>
            <a:prstGeom prst="rect">
              <a:avLst/>
            </a:prstGeom>
            <a:ln w="12700">
              <a:solidFill>
                <a:schemeClr val="tx1"/>
              </a:solidFill>
            </a:ln>
          </p:spPr>
        </p:pic>
        <p:pic>
          <p:nvPicPr>
            <p:cNvPr id="22" name="Picture 21">
              <a:extLst>
                <a:ext uri="{FF2B5EF4-FFF2-40B4-BE49-F238E27FC236}">
                  <a16:creationId xmlns:a16="http://schemas.microsoft.com/office/drawing/2014/main" id="{FD925C20-9F30-3DDF-D0D4-0967566BB60E}"/>
                </a:ext>
              </a:extLst>
            </p:cNvPr>
            <p:cNvPicPr>
              <a:picLocks noChangeAspect="1"/>
            </p:cNvPicPr>
            <p:nvPr/>
          </p:nvPicPr>
          <p:blipFill rotWithShape="1">
            <a:blip r:embed="rId9"/>
            <a:srcRect l="1765" t="10340" r="1894" b="3375"/>
            <a:stretch/>
          </p:blipFill>
          <p:spPr>
            <a:xfrm>
              <a:off x="11874776" y="3845438"/>
              <a:ext cx="1280160" cy="645632"/>
            </a:xfrm>
            <a:prstGeom prst="rect">
              <a:avLst/>
            </a:prstGeom>
            <a:ln w="12700">
              <a:solidFill>
                <a:schemeClr val="tx1"/>
              </a:solidFill>
            </a:ln>
          </p:spPr>
        </p:pic>
        <p:sp>
          <p:nvSpPr>
            <p:cNvPr id="23" name="TextBox 22">
              <a:extLst>
                <a:ext uri="{FF2B5EF4-FFF2-40B4-BE49-F238E27FC236}">
                  <a16:creationId xmlns:a16="http://schemas.microsoft.com/office/drawing/2014/main" id="{89C0AC4C-628E-F3DB-5F2B-26BC4700F200}"/>
                </a:ext>
              </a:extLst>
            </p:cNvPr>
            <p:cNvSpPr txBox="1"/>
            <p:nvPr/>
          </p:nvSpPr>
          <p:spPr>
            <a:xfrm>
              <a:off x="5338434" y="4305986"/>
              <a:ext cx="1872710" cy="246221"/>
            </a:xfrm>
            <a:prstGeom prst="rect">
              <a:avLst/>
            </a:prstGeom>
            <a:noFill/>
          </p:spPr>
          <p:txBody>
            <a:bodyPr wrap="square">
              <a:spAutoFit/>
            </a:bodyPr>
            <a:lstStyle/>
            <a:p>
              <a:pPr algn="ctr"/>
              <a:r>
                <a:rPr lang="en-US" sz="1000" b="1">
                  <a:latin typeface="Arial" panose="020B0604020202020204" pitchFamily="34" charset="0"/>
                  <a:cs typeface="Arial" panose="020B0604020202020204" pitchFamily="34" charset="0"/>
                </a:rPr>
                <a:t>(1024 x 1536 pixels)</a:t>
              </a:r>
              <a:endParaRPr lang="en-US" sz="1000"/>
            </a:p>
          </p:txBody>
        </p:sp>
        <p:grpSp>
          <p:nvGrpSpPr>
            <p:cNvPr id="24" name="Group 23">
              <a:extLst>
                <a:ext uri="{FF2B5EF4-FFF2-40B4-BE49-F238E27FC236}">
                  <a16:creationId xmlns:a16="http://schemas.microsoft.com/office/drawing/2014/main" id="{7EF03AEF-45D3-020A-1268-23E4B4BEB340}"/>
                </a:ext>
              </a:extLst>
            </p:cNvPr>
            <p:cNvGrpSpPr/>
            <p:nvPr/>
          </p:nvGrpSpPr>
          <p:grpSpPr>
            <a:xfrm>
              <a:off x="7320694" y="1884736"/>
              <a:ext cx="1544532" cy="2841364"/>
              <a:chOff x="4367101" y="1860460"/>
              <a:chExt cx="1544532" cy="2841364"/>
            </a:xfrm>
          </p:grpSpPr>
          <p:pic>
            <p:nvPicPr>
              <p:cNvPr id="71" name="Picture 70">
                <a:extLst>
                  <a:ext uri="{FF2B5EF4-FFF2-40B4-BE49-F238E27FC236}">
                    <a16:creationId xmlns:a16="http://schemas.microsoft.com/office/drawing/2014/main" id="{234211AE-0387-0A1E-933C-F667070D30EF}"/>
                  </a:ext>
                </a:extLst>
              </p:cNvPr>
              <p:cNvPicPr>
                <a:picLocks noChangeAspect="1"/>
              </p:cNvPicPr>
              <p:nvPr/>
            </p:nvPicPr>
            <p:blipFill rotWithShape="1">
              <a:blip r:embed="rId10"/>
              <a:srcRect t="10837" b="3516"/>
              <a:stretch/>
            </p:blipFill>
            <p:spPr>
              <a:xfrm>
                <a:off x="4499287" y="2385779"/>
                <a:ext cx="1280160" cy="637834"/>
              </a:xfrm>
              <a:prstGeom prst="rect">
                <a:avLst/>
              </a:prstGeom>
              <a:ln w="12700">
                <a:solidFill>
                  <a:schemeClr val="tx1"/>
                </a:solidFill>
              </a:ln>
            </p:spPr>
          </p:pic>
          <p:pic>
            <p:nvPicPr>
              <p:cNvPr id="72" name="Picture 71">
                <a:extLst>
                  <a:ext uri="{FF2B5EF4-FFF2-40B4-BE49-F238E27FC236}">
                    <a16:creationId xmlns:a16="http://schemas.microsoft.com/office/drawing/2014/main" id="{D42E577D-0905-F7C0-5705-AABE700D5ADF}"/>
                  </a:ext>
                </a:extLst>
              </p:cNvPr>
              <p:cNvPicPr>
                <a:picLocks noChangeAspect="1"/>
              </p:cNvPicPr>
              <p:nvPr/>
            </p:nvPicPr>
            <p:blipFill rotWithShape="1">
              <a:blip r:embed="rId11"/>
              <a:srcRect l="1830" t="11468" r="2099" b="3423"/>
              <a:stretch/>
            </p:blipFill>
            <p:spPr>
              <a:xfrm>
                <a:off x="4499287" y="3102410"/>
                <a:ext cx="1280160" cy="644414"/>
              </a:xfrm>
              <a:prstGeom prst="rect">
                <a:avLst/>
              </a:prstGeom>
              <a:ln w="12700">
                <a:solidFill>
                  <a:schemeClr val="tx1"/>
                </a:solidFill>
              </a:ln>
            </p:spPr>
          </p:pic>
          <p:pic>
            <p:nvPicPr>
              <p:cNvPr id="73" name="Picture 72">
                <a:extLst>
                  <a:ext uri="{FF2B5EF4-FFF2-40B4-BE49-F238E27FC236}">
                    <a16:creationId xmlns:a16="http://schemas.microsoft.com/office/drawing/2014/main" id="{33A1986D-D5EF-BA3C-F67E-5F89CF477892}"/>
                  </a:ext>
                </a:extLst>
              </p:cNvPr>
              <p:cNvPicPr>
                <a:picLocks noChangeAspect="1"/>
              </p:cNvPicPr>
              <p:nvPr/>
            </p:nvPicPr>
            <p:blipFill rotWithShape="1">
              <a:blip r:embed="rId12"/>
              <a:srcRect l="1244" t="10636" r="1039" b="3127"/>
              <a:stretch/>
            </p:blipFill>
            <p:spPr>
              <a:xfrm>
                <a:off x="4499287" y="3829948"/>
                <a:ext cx="1280160" cy="636174"/>
              </a:xfrm>
              <a:prstGeom prst="rect">
                <a:avLst/>
              </a:prstGeom>
              <a:ln w="12700">
                <a:solidFill>
                  <a:schemeClr val="tx1"/>
                </a:solidFill>
              </a:ln>
            </p:spPr>
          </p:pic>
          <p:sp>
            <p:nvSpPr>
              <p:cNvPr id="74" name="TextBox 73">
                <a:extLst>
                  <a:ext uri="{FF2B5EF4-FFF2-40B4-BE49-F238E27FC236}">
                    <a16:creationId xmlns:a16="http://schemas.microsoft.com/office/drawing/2014/main" id="{4E7B3365-7F49-B464-DD6A-6BC48CA4C778}"/>
                  </a:ext>
                </a:extLst>
              </p:cNvPr>
              <p:cNvSpPr txBox="1"/>
              <p:nvPr/>
            </p:nvSpPr>
            <p:spPr>
              <a:xfrm>
                <a:off x="4367101" y="1860460"/>
                <a:ext cx="1544532" cy="523220"/>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Vertical Splitting</a:t>
                </a:r>
              </a:p>
            </p:txBody>
          </p:sp>
          <p:sp>
            <p:nvSpPr>
              <p:cNvPr id="75" name="TextBox 74">
                <a:extLst>
                  <a:ext uri="{FF2B5EF4-FFF2-40B4-BE49-F238E27FC236}">
                    <a16:creationId xmlns:a16="http://schemas.microsoft.com/office/drawing/2014/main" id="{49B18A65-9ED0-FE29-8F99-81359D391EB5}"/>
                  </a:ext>
                </a:extLst>
              </p:cNvPr>
              <p:cNvSpPr txBox="1"/>
              <p:nvPr/>
            </p:nvSpPr>
            <p:spPr>
              <a:xfrm>
                <a:off x="4485366" y="4455603"/>
                <a:ext cx="1294081" cy="246221"/>
              </a:xfrm>
              <a:prstGeom prst="rect">
                <a:avLst/>
              </a:prstGeom>
              <a:noFill/>
            </p:spPr>
            <p:txBody>
              <a:bodyPr wrap="square">
                <a:spAutoFit/>
              </a:bodyPr>
              <a:lstStyle/>
              <a:p>
                <a:pPr algn="ctr"/>
                <a:r>
                  <a:rPr lang="en-US" sz="1000" b="1">
                    <a:latin typeface="Arial" panose="020B0604020202020204" pitchFamily="34" charset="0"/>
                    <a:cs typeface="Arial" panose="020B0604020202020204" pitchFamily="34" charset="0"/>
                  </a:rPr>
                  <a:t>(1024 x 512 pixels)</a:t>
                </a:r>
                <a:endParaRPr lang="en-US" sz="1000"/>
              </a:p>
            </p:txBody>
          </p:sp>
          <p:grpSp>
            <p:nvGrpSpPr>
              <p:cNvPr id="76" name="Group 75">
                <a:extLst>
                  <a:ext uri="{FF2B5EF4-FFF2-40B4-BE49-F238E27FC236}">
                    <a16:creationId xmlns:a16="http://schemas.microsoft.com/office/drawing/2014/main" id="{213CA83E-5EC9-F7C5-0CAD-FFAC2680DB59}"/>
                  </a:ext>
                </a:extLst>
              </p:cNvPr>
              <p:cNvGrpSpPr/>
              <p:nvPr/>
            </p:nvGrpSpPr>
            <p:grpSpPr>
              <a:xfrm>
                <a:off x="4531553" y="2688489"/>
                <a:ext cx="284052" cy="307777"/>
                <a:chOff x="5815485" y="3211640"/>
                <a:chExt cx="284052" cy="307777"/>
              </a:xfrm>
            </p:grpSpPr>
            <p:sp>
              <p:nvSpPr>
                <p:cNvPr id="83" name="Oval 82">
                  <a:extLst>
                    <a:ext uri="{FF2B5EF4-FFF2-40B4-BE49-F238E27FC236}">
                      <a16:creationId xmlns:a16="http://schemas.microsoft.com/office/drawing/2014/main" id="{05861816-3AE1-5CF0-E9D9-E4FBA13280B1}"/>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D69FE36E-6D91-F2D6-C91F-C3CC099ABFCD}"/>
                    </a:ext>
                  </a:extLst>
                </p:cNvPr>
                <p:cNvSpPr txBox="1"/>
                <p:nvPr/>
              </p:nvSpPr>
              <p:spPr>
                <a:xfrm>
                  <a:off x="5815485" y="3211640"/>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1</a:t>
                  </a:r>
                </a:p>
              </p:txBody>
            </p:sp>
          </p:grpSp>
          <p:grpSp>
            <p:nvGrpSpPr>
              <p:cNvPr id="77" name="Group 76">
                <a:extLst>
                  <a:ext uri="{FF2B5EF4-FFF2-40B4-BE49-F238E27FC236}">
                    <a16:creationId xmlns:a16="http://schemas.microsoft.com/office/drawing/2014/main" id="{1D456A8E-AA4D-A682-A80F-CF55D0077708}"/>
                  </a:ext>
                </a:extLst>
              </p:cNvPr>
              <p:cNvGrpSpPr/>
              <p:nvPr/>
            </p:nvGrpSpPr>
            <p:grpSpPr>
              <a:xfrm>
                <a:off x="4546718" y="3420118"/>
                <a:ext cx="284052" cy="307777"/>
                <a:chOff x="5815485" y="3213784"/>
                <a:chExt cx="284052" cy="307777"/>
              </a:xfrm>
            </p:grpSpPr>
            <p:sp>
              <p:nvSpPr>
                <p:cNvPr id="81" name="Oval 80">
                  <a:extLst>
                    <a:ext uri="{FF2B5EF4-FFF2-40B4-BE49-F238E27FC236}">
                      <a16:creationId xmlns:a16="http://schemas.microsoft.com/office/drawing/2014/main" id="{0A5D7CB7-EA9C-0F41-3D57-49B9237AB646}"/>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65C0C384-CEE3-15AF-3794-5DBBCF839B7C}"/>
                    </a:ext>
                  </a:extLst>
                </p:cNvPr>
                <p:cNvSpPr txBox="1"/>
                <p:nvPr/>
              </p:nvSpPr>
              <p:spPr>
                <a:xfrm>
                  <a:off x="5815485" y="3213784"/>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2</a:t>
                  </a:r>
                </a:p>
              </p:txBody>
            </p:sp>
          </p:grpSp>
          <p:grpSp>
            <p:nvGrpSpPr>
              <p:cNvPr id="78" name="Group 77">
                <a:extLst>
                  <a:ext uri="{FF2B5EF4-FFF2-40B4-BE49-F238E27FC236}">
                    <a16:creationId xmlns:a16="http://schemas.microsoft.com/office/drawing/2014/main" id="{086D0E1E-E9BB-2F3E-5471-3B5CB8057E9C}"/>
                  </a:ext>
                </a:extLst>
              </p:cNvPr>
              <p:cNvGrpSpPr/>
              <p:nvPr/>
            </p:nvGrpSpPr>
            <p:grpSpPr>
              <a:xfrm>
                <a:off x="4546718" y="4133824"/>
                <a:ext cx="294640" cy="307777"/>
                <a:chOff x="5804897" y="3213680"/>
                <a:chExt cx="294640" cy="307777"/>
              </a:xfrm>
            </p:grpSpPr>
            <p:sp>
              <p:nvSpPr>
                <p:cNvPr id="79" name="Oval 78">
                  <a:extLst>
                    <a:ext uri="{FF2B5EF4-FFF2-40B4-BE49-F238E27FC236}">
                      <a16:creationId xmlns:a16="http://schemas.microsoft.com/office/drawing/2014/main" id="{B4958299-5428-0BED-0DD0-5A66493A941C}"/>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C51AE776-A4D3-AC94-DF94-DD07561E41C1}"/>
                    </a:ext>
                  </a:extLst>
                </p:cNvPr>
                <p:cNvSpPr txBox="1"/>
                <p:nvPr/>
              </p:nvSpPr>
              <p:spPr>
                <a:xfrm>
                  <a:off x="5804897" y="3213680"/>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3</a:t>
                  </a:r>
                </a:p>
              </p:txBody>
            </p:sp>
          </p:grpSp>
        </p:grpSp>
        <p:grpSp>
          <p:nvGrpSpPr>
            <p:cNvPr id="25" name="Group 24">
              <a:extLst>
                <a:ext uri="{FF2B5EF4-FFF2-40B4-BE49-F238E27FC236}">
                  <a16:creationId xmlns:a16="http://schemas.microsoft.com/office/drawing/2014/main" id="{C38F7669-5D13-0099-DE0D-E43A180D32FF}"/>
                </a:ext>
              </a:extLst>
            </p:cNvPr>
            <p:cNvGrpSpPr/>
            <p:nvPr/>
          </p:nvGrpSpPr>
          <p:grpSpPr>
            <a:xfrm>
              <a:off x="8837512" y="2115201"/>
              <a:ext cx="1544532" cy="2611993"/>
              <a:chOff x="5883919" y="2090925"/>
              <a:chExt cx="1544532" cy="2611993"/>
            </a:xfrm>
          </p:grpSpPr>
          <p:pic>
            <p:nvPicPr>
              <p:cNvPr id="57" name="Picture 56">
                <a:extLst>
                  <a:ext uri="{FF2B5EF4-FFF2-40B4-BE49-F238E27FC236}">
                    <a16:creationId xmlns:a16="http://schemas.microsoft.com/office/drawing/2014/main" id="{13033B80-3EF0-8050-8A6C-E58B478F9073}"/>
                  </a:ext>
                </a:extLst>
              </p:cNvPr>
              <p:cNvPicPr>
                <a:picLocks noChangeAspect="1"/>
              </p:cNvPicPr>
              <p:nvPr/>
            </p:nvPicPr>
            <p:blipFill rotWithShape="1">
              <a:blip r:embed="rId13"/>
              <a:srcRect l="1521" t="10641" r="1379" b="3096"/>
              <a:stretch/>
            </p:blipFill>
            <p:spPr>
              <a:xfrm>
                <a:off x="6010988" y="2383203"/>
                <a:ext cx="1280160" cy="640410"/>
              </a:xfrm>
              <a:prstGeom prst="rect">
                <a:avLst/>
              </a:prstGeom>
              <a:ln w="12700">
                <a:solidFill>
                  <a:schemeClr val="tx1"/>
                </a:solidFill>
              </a:ln>
            </p:spPr>
          </p:pic>
          <p:pic>
            <p:nvPicPr>
              <p:cNvPr id="58" name="Picture 57">
                <a:extLst>
                  <a:ext uri="{FF2B5EF4-FFF2-40B4-BE49-F238E27FC236}">
                    <a16:creationId xmlns:a16="http://schemas.microsoft.com/office/drawing/2014/main" id="{E49ADC2B-630F-75CD-66E4-68BEE85DE54F}"/>
                  </a:ext>
                </a:extLst>
              </p:cNvPr>
              <p:cNvPicPr>
                <a:picLocks noChangeAspect="1"/>
              </p:cNvPicPr>
              <p:nvPr/>
            </p:nvPicPr>
            <p:blipFill rotWithShape="1">
              <a:blip r:embed="rId14"/>
              <a:srcRect l="1511" t="10908" r="1210" b="3882"/>
              <a:stretch/>
            </p:blipFill>
            <p:spPr>
              <a:xfrm>
                <a:off x="6010988" y="3100606"/>
                <a:ext cx="1280160" cy="640080"/>
              </a:xfrm>
              <a:prstGeom prst="rect">
                <a:avLst/>
              </a:prstGeom>
              <a:ln w="12700">
                <a:solidFill>
                  <a:schemeClr val="tx1"/>
                </a:solidFill>
              </a:ln>
            </p:spPr>
          </p:pic>
          <p:pic>
            <p:nvPicPr>
              <p:cNvPr id="59" name="Picture 58">
                <a:extLst>
                  <a:ext uri="{FF2B5EF4-FFF2-40B4-BE49-F238E27FC236}">
                    <a16:creationId xmlns:a16="http://schemas.microsoft.com/office/drawing/2014/main" id="{629A7B98-D98D-61B3-DCC3-72FBED8859BA}"/>
                  </a:ext>
                </a:extLst>
              </p:cNvPr>
              <p:cNvPicPr>
                <a:picLocks noChangeAspect="1"/>
              </p:cNvPicPr>
              <p:nvPr/>
            </p:nvPicPr>
            <p:blipFill rotWithShape="1">
              <a:blip r:embed="rId15"/>
              <a:srcRect l="1748" t="11310" r="1356" b="2741"/>
              <a:stretch/>
            </p:blipFill>
            <p:spPr>
              <a:xfrm>
                <a:off x="6010988" y="3824190"/>
                <a:ext cx="1280160" cy="639416"/>
              </a:xfrm>
              <a:prstGeom prst="rect">
                <a:avLst/>
              </a:prstGeom>
              <a:ln>
                <a:solidFill>
                  <a:schemeClr val="tx1"/>
                </a:solidFill>
              </a:ln>
            </p:spPr>
          </p:pic>
          <p:sp>
            <p:nvSpPr>
              <p:cNvPr id="60" name="TextBox 59">
                <a:extLst>
                  <a:ext uri="{FF2B5EF4-FFF2-40B4-BE49-F238E27FC236}">
                    <a16:creationId xmlns:a16="http://schemas.microsoft.com/office/drawing/2014/main" id="{78FDEF52-1F65-06AC-6C95-5AD2ED4E6118}"/>
                  </a:ext>
                </a:extLst>
              </p:cNvPr>
              <p:cNvSpPr txBox="1"/>
              <p:nvPr/>
            </p:nvSpPr>
            <p:spPr>
              <a:xfrm>
                <a:off x="5883919" y="2090925"/>
                <a:ext cx="1544532"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Rotated by 180º</a:t>
                </a:r>
              </a:p>
            </p:txBody>
          </p:sp>
          <p:grpSp>
            <p:nvGrpSpPr>
              <p:cNvPr id="61" name="Group 60">
                <a:extLst>
                  <a:ext uri="{FF2B5EF4-FFF2-40B4-BE49-F238E27FC236}">
                    <a16:creationId xmlns:a16="http://schemas.microsoft.com/office/drawing/2014/main" id="{604C30DC-36AC-5E5F-3C1A-8B386F8EBFFF}"/>
                  </a:ext>
                </a:extLst>
              </p:cNvPr>
              <p:cNvGrpSpPr/>
              <p:nvPr/>
            </p:nvGrpSpPr>
            <p:grpSpPr>
              <a:xfrm>
                <a:off x="6074128" y="2688488"/>
                <a:ext cx="284703" cy="307777"/>
                <a:chOff x="5814834" y="3211639"/>
                <a:chExt cx="284703" cy="307777"/>
              </a:xfrm>
            </p:grpSpPr>
            <p:sp>
              <p:nvSpPr>
                <p:cNvPr id="69" name="Oval 68">
                  <a:extLst>
                    <a:ext uri="{FF2B5EF4-FFF2-40B4-BE49-F238E27FC236}">
                      <a16:creationId xmlns:a16="http://schemas.microsoft.com/office/drawing/2014/main" id="{3CA678DF-83DE-F76C-69B2-B0A592E33F61}"/>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06F8C4FD-D723-30F3-59FE-0FC7E7C5F723}"/>
                    </a:ext>
                  </a:extLst>
                </p:cNvPr>
                <p:cNvSpPr txBox="1"/>
                <p:nvPr/>
              </p:nvSpPr>
              <p:spPr>
                <a:xfrm>
                  <a:off x="5814834" y="3211639"/>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4</a:t>
                  </a:r>
                </a:p>
              </p:txBody>
            </p:sp>
          </p:grpSp>
          <p:grpSp>
            <p:nvGrpSpPr>
              <p:cNvPr id="62" name="Group 61">
                <a:extLst>
                  <a:ext uri="{FF2B5EF4-FFF2-40B4-BE49-F238E27FC236}">
                    <a16:creationId xmlns:a16="http://schemas.microsoft.com/office/drawing/2014/main" id="{9B0DAC2C-6824-F6AA-9429-0B15AE33C99D}"/>
                  </a:ext>
                </a:extLst>
              </p:cNvPr>
              <p:cNvGrpSpPr/>
              <p:nvPr/>
            </p:nvGrpSpPr>
            <p:grpSpPr>
              <a:xfrm>
                <a:off x="6079902" y="3420118"/>
                <a:ext cx="284052" cy="307777"/>
                <a:chOff x="5815485" y="3221317"/>
                <a:chExt cx="284052" cy="307777"/>
              </a:xfrm>
            </p:grpSpPr>
            <p:sp>
              <p:nvSpPr>
                <p:cNvPr id="67" name="Oval 66">
                  <a:extLst>
                    <a:ext uri="{FF2B5EF4-FFF2-40B4-BE49-F238E27FC236}">
                      <a16:creationId xmlns:a16="http://schemas.microsoft.com/office/drawing/2014/main" id="{36FA1785-351C-CD76-4F05-79494DBF3126}"/>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81B6AF5B-9FCB-FB04-572D-A7317E6CB0BA}"/>
                    </a:ext>
                  </a:extLst>
                </p:cNvPr>
                <p:cNvSpPr txBox="1"/>
                <p:nvPr/>
              </p:nvSpPr>
              <p:spPr>
                <a:xfrm>
                  <a:off x="5815485" y="3221317"/>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5</a:t>
                  </a:r>
                </a:p>
              </p:txBody>
            </p:sp>
          </p:grpSp>
          <p:grpSp>
            <p:nvGrpSpPr>
              <p:cNvPr id="63" name="Group 62">
                <a:extLst>
                  <a:ext uri="{FF2B5EF4-FFF2-40B4-BE49-F238E27FC236}">
                    <a16:creationId xmlns:a16="http://schemas.microsoft.com/office/drawing/2014/main" id="{B0E06EED-C899-4345-BC66-B6838999ACB7}"/>
                  </a:ext>
                </a:extLst>
              </p:cNvPr>
              <p:cNvGrpSpPr/>
              <p:nvPr/>
            </p:nvGrpSpPr>
            <p:grpSpPr>
              <a:xfrm>
                <a:off x="6082580" y="4115056"/>
                <a:ext cx="284052" cy="307777"/>
                <a:chOff x="5818163" y="3214986"/>
                <a:chExt cx="284052" cy="307777"/>
              </a:xfrm>
            </p:grpSpPr>
            <p:sp>
              <p:nvSpPr>
                <p:cNvPr id="65" name="Oval 64">
                  <a:extLst>
                    <a:ext uri="{FF2B5EF4-FFF2-40B4-BE49-F238E27FC236}">
                      <a16:creationId xmlns:a16="http://schemas.microsoft.com/office/drawing/2014/main" id="{5317195A-C4C0-EE15-B5A3-B8F9C26AAE6D}"/>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145B4331-C70A-D6F2-FF11-05B68D48CABF}"/>
                    </a:ext>
                  </a:extLst>
                </p:cNvPr>
                <p:cNvSpPr txBox="1"/>
                <p:nvPr/>
              </p:nvSpPr>
              <p:spPr>
                <a:xfrm>
                  <a:off x="5818163" y="3214986"/>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6</a:t>
                  </a:r>
                </a:p>
              </p:txBody>
            </p:sp>
          </p:grpSp>
          <p:sp>
            <p:nvSpPr>
              <p:cNvPr id="64" name="TextBox 63">
                <a:extLst>
                  <a:ext uri="{FF2B5EF4-FFF2-40B4-BE49-F238E27FC236}">
                    <a16:creationId xmlns:a16="http://schemas.microsoft.com/office/drawing/2014/main" id="{9922D21E-56A7-08BD-95FC-AEF130B76F53}"/>
                  </a:ext>
                </a:extLst>
              </p:cNvPr>
              <p:cNvSpPr txBox="1"/>
              <p:nvPr/>
            </p:nvSpPr>
            <p:spPr>
              <a:xfrm>
                <a:off x="5997067" y="4456697"/>
                <a:ext cx="1294081" cy="246221"/>
              </a:xfrm>
              <a:prstGeom prst="rect">
                <a:avLst/>
              </a:prstGeom>
              <a:noFill/>
            </p:spPr>
            <p:txBody>
              <a:bodyPr wrap="square">
                <a:spAutoFit/>
              </a:bodyPr>
              <a:lstStyle/>
              <a:p>
                <a:pPr algn="ctr"/>
                <a:r>
                  <a:rPr lang="en-US" sz="1000" b="1">
                    <a:latin typeface="Arial" panose="020B0604020202020204" pitchFamily="34" charset="0"/>
                    <a:cs typeface="Arial" panose="020B0604020202020204" pitchFamily="34" charset="0"/>
                  </a:rPr>
                  <a:t>(1024 x 512 pixels)</a:t>
                </a:r>
                <a:endParaRPr lang="en-US" sz="1000"/>
              </a:p>
            </p:txBody>
          </p:sp>
        </p:grpSp>
        <p:sp>
          <p:nvSpPr>
            <p:cNvPr id="26" name="TextBox 25">
              <a:extLst>
                <a:ext uri="{FF2B5EF4-FFF2-40B4-BE49-F238E27FC236}">
                  <a16:creationId xmlns:a16="http://schemas.microsoft.com/office/drawing/2014/main" id="{B017B5E7-556A-6D74-3B9B-C299EDB5156D}"/>
                </a:ext>
              </a:extLst>
            </p:cNvPr>
            <p:cNvSpPr txBox="1"/>
            <p:nvPr/>
          </p:nvSpPr>
          <p:spPr>
            <a:xfrm>
              <a:off x="10710889" y="2115201"/>
              <a:ext cx="2266967"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Horizontal Flipping</a:t>
              </a:r>
            </a:p>
          </p:txBody>
        </p:sp>
        <p:grpSp>
          <p:nvGrpSpPr>
            <p:cNvPr id="27" name="Group 26">
              <a:extLst>
                <a:ext uri="{FF2B5EF4-FFF2-40B4-BE49-F238E27FC236}">
                  <a16:creationId xmlns:a16="http://schemas.microsoft.com/office/drawing/2014/main" id="{6D9DC581-9391-CC35-9BC5-6D5EBBF02B93}"/>
                </a:ext>
              </a:extLst>
            </p:cNvPr>
            <p:cNvGrpSpPr/>
            <p:nvPr/>
          </p:nvGrpSpPr>
          <p:grpSpPr>
            <a:xfrm>
              <a:off x="10548361" y="2723732"/>
              <a:ext cx="284052" cy="307777"/>
              <a:chOff x="5816490" y="3214283"/>
              <a:chExt cx="284052" cy="307777"/>
            </a:xfrm>
          </p:grpSpPr>
          <p:sp>
            <p:nvSpPr>
              <p:cNvPr id="55" name="Oval 54">
                <a:extLst>
                  <a:ext uri="{FF2B5EF4-FFF2-40B4-BE49-F238E27FC236}">
                    <a16:creationId xmlns:a16="http://schemas.microsoft.com/office/drawing/2014/main" id="{E2CD08AF-9D86-80C9-35A5-D932304BDC92}"/>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9114D07-86C6-97B7-1CC3-EA08784D6401}"/>
                  </a:ext>
                </a:extLst>
              </p:cNvPr>
              <p:cNvSpPr txBox="1"/>
              <p:nvPr/>
            </p:nvSpPr>
            <p:spPr>
              <a:xfrm>
                <a:off x="5816490" y="3214283"/>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7</a:t>
                </a:r>
              </a:p>
            </p:txBody>
          </p:sp>
        </p:grpSp>
        <p:grpSp>
          <p:nvGrpSpPr>
            <p:cNvPr id="28" name="Group 27">
              <a:extLst>
                <a:ext uri="{FF2B5EF4-FFF2-40B4-BE49-F238E27FC236}">
                  <a16:creationId xmlns:a16="http://schemas.microsoft.com/office/drawing/2014/main" id="{93335EB7-ACE3-B72B-3BA1-99EA0FEF8C24}"/>
                </a:ext>
              </a:extLst>
            </p:cNvPr>
            <p:cNvGrpSpPr/>
            <p:nvPr/>
          </p:nvGrpSpPr>
          <p:grpSpPr>
            <a:xfrm>
              <a:off x="10552479" y="3444394"/>
              <a:ext cx="284052" cy="307777"/>
              <a:chOff x="5815485" y="3212993"/>
              <a:chExt cx="284052" cy="307777"/>
            </a:xfrm>
          </p:grpSpPr>
          <p:sp>
            <p:nvSpPr>
              <p:cNvPr id="53" name="Oval 52">
                <a:extLst>
                  <a:ext uri="{FF2B5EF4-FFF2-40B4-BE49-F238E27FC236}">
                    <a16:creationId xmlns:a16="http://schemas.microsoft.com/office/drawing/2014/main" id="{A453A211-EA2C-5BC5-70B3-838BDE3FA893}"/>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C0A954A2-51D6-44C6-95FE-6B934F8C42BA}"/>
                  </a:ext>
                </a:extLst>
              </p:cNvPr>
              <p:cNvSpPr txBox="1"/>
              <p:nvPr/>
            </p:nvSpPr>
            <p:spPr>
              <a:xfrm>
                <a:off x="5815485" y="3212993"/>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8</a:t>
                </a:r>
              </a:p>
            </p:txBody>
          </p:sp>
        </p:grpSp>
        <p:grpSp>
          <p:nvGrpSpPr>
            <p:cNvPr id="29" name="Group 28">
              <a:extLst>
                <a:ext uri="{FF2B5EF4-FFF2-40B4-BE49-F238E27FC236}">
                  <a16:creationId xmlns:a16="http://schemas.microsoft.com/office/drawing/2014/main" id="{1ED77EB5-D783-60FB-406D-9E56731AA4F0}"/>
                </a:ext>
              </a:extLst>
            </p:cNvPr>
            <p:cNvGrpSpPr/>
            <p:nvPr/>
          </p:nvGrpSpPr>
          <p:grpSpPr>
            <a:xfrm>
              <a:off x="10554348" y="4154165"/>
              <a:ext cx="284052" cy="307777"/>
              <a:chOff x="5817354" y="3221495"/>
              <a:chExt cx="284052" cy="307777"/>
            </a:xfrm>
          </p:grpSpPr>
          <p:sp>
            <p:nvSpPr>
              <p:cNvPr id="51" name="Oval 50">
                <a:extLst>
                  <a:ext uri="{FF2B5EF4-FFF2-40B4-BE49-F238E27FC236}">
                    <a16:creationId xmlns:a16="http://schemas.microsoft.com/office/drawing/2014/main" id="{86ED40A7-6BB4-A622-8C90-F9477A5417F3}"/>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AF4F2350-5799-DADA-52A3-EEC5D1A37F16}"/>
                  </a:ext>
                </a:extLst>
              </p:cNvPr>
              <p:cNvSpPr txBox="1"/>
              <p:nvPr/>
            </p:nvSpPr>
            <p:spPr>
              <a:xfrm>
                <a:off x="5817354" y="3221495"/>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9</a:t>
                </a:r>
              </a:p>
            </p:txBody>
          </p:sp>
        </p:grpSp>
        <p:grpSp>
          <p:nvGrpSpPr>
            <p:cNvPr id="30" name="Group 29">
              <a:extLst>
                <a:ext uri="{FF2B5EF4-FFF2-40B4-BE49-F238E27FC236}">
                  <a16:creationId xmlns:a16="http://schemas.microsoft.com/office/drawing/2014/main" id="{528362AF-262D-11DC-2E6D-5E2A72E47B40}"/>
                </a:ext>
              </a:extLst>
            </p:cNvPr>
            <p:cNvGrpSpPr/>
            <p:nvPr/>
          </p:nvGrpSpPr>
          <p:grpSpPr>
            <a:xfrm>
              <a:off x="11874776" y="2721089"/>
              <a:ext cx="383438" cy="307777"/>
              <a:chOff x="5768216" y="3206889"/>
              <a:chExt cx="383438" cy="307777"/>
            </a:xfrm>
          </p:grpSpPr>
          <p:sp>
            <p:nvSpPr>
              <p:cNvPr id="49" name="Oval 48">
                <a:extLst>
                  <a:ext uri="{FF2B5EF4-FFF2-40B4-BE49-F238E27FC236}">
                    <a16:creationId xmlns:a16="http://schemas.microsoft.com/office/drawing/2014/main" id="{4F2E407E-6F96-4818-0D84-D7E0F6E6462F}"/>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EFA2FC3-8C98-C50B-021A-24A1140491EB}"/>
                  </a:ext>
                </a:extLst>
              </p:cNvPr>
              <p:cNvSpPr txBox="1"/>
              <p:nvPr/>
            </p:nvSpPr>
            <p:spPr>
              <a:xfrm>
                <a:off x="5768216" y="3206889"/>
                <a:ext cx="383438"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10</a:t>
                </a:r>
              </a:p>
            </p:txBody>
          </p:sp>
        </p:grpSp>
        <p:grpSp>
          <p:nvGrpSpPr>
            <p:cNvPr id="31" name="Group 30">
              <a:extLst>
                <a:ext uri="{FF2B5EF4-FFF2-40B4-BE49-F238E27FC236}">
                  <a16:creationId xmlns:a16="http://schemas.microsoft.com/office/drawing/2014/main" id="{A0408BBB-B77A-ED1A-8936-75D59AADCBE3}"/>
                </a:ext>
              </a:extLst>
            </p:cNvPr>
            <p:cNvGrpSpPr/>
            <p:nvPr/>
          </p:nvGrpSpPr>
          <p:grpSpPr>
            <a:xfrm>
              <a:off x="11885186" y="3442250"/>
              <a:ext cx="377026" cy="307777"/>
              <a:chOff x="5773503" y="3206098"/>
              <a:chExt cx="377026" cy="307777"/>
            </a:xfrm>
          </p:grpSpPr>
          <p:sp>
            <p:nvSpPr>
              <p:cNvPr id="47" name="Oval 46">
                <a:extLst>
                  <a:ext uri="{FF2B5EF4-FFF2-40B4-BE49-F238E27FC236}">
                    <a16:creationId xmlns:a16="http://schemas.microsoft.com/office/drawing/2014/main" id="{7E9CB242-5221-FC79-06CC-642345B3D22B}"/>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E2F91F79-B429-5E4E-49FA-B347697910CC}"/>
                  </a:ext>
                </a:extLst>
              </p:cNvPr>
              <p:cNvSpPr txBox="1"/>
              <p:nvPr/>
            </p:nvSpPr>
            <p:spPr>
              <a:xfrm>
                <a:off x="5773503" y="3206098"/>
                <a:ext cx="377026"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11</a:t>
                </a:r>
              </a:p>
            </p:txBody>
          </p:sp>
        </p:grpSp>
        <p:grpSp>
          <p:nvGrpSpPr>
            <p:cNvPr id="32" name="Group 31">
              <a:extLst>
                <a:ext uri="{FF2B5EF4-FFF2-40B4-BE49-F238E27FC236}">
                  <a16:creationId xmlns:a16="http://schemas.microsoft.com/office/drawing/2014/main" id="{F8A46A0C-7123-84C6-4F2B-AC838826F704}"/>
                </a:ext>
              </a:extLst>
            </p:cNvPr>
            <p:cNvGrpSpPr/>
            <p:nvPr/>
          </p:nvGrpSpPr>
          <p:grpSpPr>
            <a:xfrm>
              <a:off x="11870040" y="4152097"/>
              <a:ext cx="383438" cy="307777"/>
              <a:chOff x="5758357" y="3214676"/>
              <a:chExt cx="383438" cy="307777"/>
            </a:xfrm>
          </p:grpSpPr>
          <p:sp>
            <p:nvSpPr>
              <p:cNvPr id="45" name="Oval 44">
                <a:extLst>
                  <a:ext uri="{FF2B5EF4-FFF2-40B4-BE49-F238E27FC236}">
                    <a16:creationId xmlns:a16="http://schemas.microsoft.com/office/drawing/2014/main" id="{ADCCF7CF-3685-FFDA-E1D6-176C4141E16A}"/>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C5CED73-A413-D9C1-5C00-51E5391AC008}"/>
                  </a:ext>
                </a:extLst>
              </p:cNvPr>
              <p:cNvSpPr txBox="1"/>
              <p:nvPr/>
            </p:nvSpPr>
            <p:spPr>
              <a:xfrm>
                <a:off x="5758357" y="3214676"/>
                <a:ext cx="383438"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12</a:t>
                </a:r>
              </a:p>
            </p:txBody>
          </p:sp>
        </p:grpSp>
        <p:sp>
          <p:nvSpPr>
            <p:cNvPr id="33" name="TextBox 32">
              <a:extLst>
                <a:ext uri="{FF2B5EF4-FFF2-40B4-BE49-F238E27FC236}">
                  <a16:creationId xmlns:a16="http://schemas.microsoft.com/office/drawing/2014/main" id="{3345B931-01F4-99E0-B2B3-EFAC40CE6202}"/>
                </a:ext>
              </a:extLst>
            </p:cNvPr>
            <p:cNvSpPr txBox="1"/>
            <p:nvPr/>
          </p:nvSpPr>
          <p:spPr>
            <a:xfrm>
              <a:off x="10476282" y="4487882"/>
              <a:ext cx="2678654" cy="246221"/>
            </a:xfrm>
            <a:prstGeom prst="rect">
              <a:avLst/>
            </a:prstGeom>
            <a:noFill/>
          </p:spPr>
          <p:txBody>
            <a:bodyPr wrap="square">
              <a:spAutoFit/>
            </a:bodyPr>
            <a:lstStyle/>
            <a:p>
              <a:pPr algn="ctr"/>
              <a:r>
                <a:rPr lang="en-US" sz="1000" b="1">
                  <a:latin typeface="Arial" panose="020B0604020202020204" pitchFamily="34" charset="0"/>
                  <a:cs typeface="Arial" panose="020B0604020202020204" pitchFamily="34" charset="0"/>
                </a:rPr>
                <a:t>(1024 x 512 pixels)</a:t>
              </a:r>
              <a:endParaRPr lang="en-US" sz="1000"/>
            </a:p>
          </p:txBody>
        </p:sp>
        <p:sp>
          <p:nvSpPr>
            <p:cNvPr id="34" name="Rectangle 33">
              <a:extLst>
                <a:ext uri="{FF2B5EF4-FFF2-40B4-BE49-F238E27FC236}">
                  <a16:creationId xmlns:a16="http://schemas.microsoft.com/office/drawing/2014/main" id="{76F26848-C2D2-FF12-D201-D340BBAF9BCF}"/>
                </a:ext>
              </a:extLst>
            </p:cNvPr>
            <p:cNvSpPr/>
            <p:nvPr/>
          </p:nvSpPr>
          <p:spPr>
            <a:xfrm>
              <a:off x="7320694" y="1884736"/>
              <a:ext cx="5991304" cy="2951237"/>
            </a:xfrm>
            <a:prstGeom prst="rect">
              <a:avLst/>
            </a:prstGeom>
            <a:noFill/>
            <a:ln w="28575">
              <a:solidFill>
                <a:srgbClr val="83CBE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4B1E7BF7-55EE-7C4C-D732-07AC3AD908CC}"/>
                </a:ext>
              </a:extLst>
            </p:cNvPr>
            <p:cNvCxnSpPr>
              <a:stCxn id="34" idx="3"/>
            </p:cNvCxnSpPr>
            <p:nvPr/>
          </p:nvCxnSpPr>
          <p:spPr>
            <a:xfrm flipV="1">
              <a:off x="13311998" y="3335647"/>
              <a:ext cx="426129"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EEAE4BC2-E35E-312D-6C44-3EDF2CC4AFBE}"/>
                </a:ext>
              </a:extLst>
            </p:cNvPr>
            <p:cNvSpPr/>
            <p:nvPr/>
          </p:nvSpPr>
          <p:spPr>
            <a:xfrm>
              <a:off x="13748877" y="3003814"/>
              <a:ext cx="1382633" cy="6514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AAA9B3D9-2AA5-8804-6327-3B10103A9BB0}"/>
                </a:ext>
              </a:extLst>
            </p:cNvPr>
            <p:cNvSpPr txBox="1"/>
            <p:nvPr/>
          </p:nvSpPr>
          <p:spPr>
            <a:xfrm>
              <a:off x="13652979" y="3056338"/>
              <a:ext cx="1544532" cy="587366"/>
            </a:xfrm>
            <a:prstGeom prst="rect">
              <a:avLst/>
            </a:prstGeom>
            <a:noFill/>
          </p:spPr>
          <p:txBody>
            <a:bodyPr wrap="square" rtlCol="0">
              <a:spAutoFit/>
            </a:bodyPr>
            <a:lstStyle/>
            <a:p>
              <a:pPr algn="ctr"/>
              <a:r>
                <a:rPr lang="en-US" b="1">
                  <a:latin typeface="Calibri" panose="020F0502020204030204" pitchFamily="34" charset="0"/>
                  <a:cs typeface="Calibri" panose="020F0502020204030204" pitchFamily="34" charset="0"/>
                </a:rPr>
                <a:t>All 12 images are cropped</a:t>
              </a:r>
            </a:p>
          </p:txBody>
        </p:sp>
        <p:sp>
          <p:nvSpPr>
            <p:cNvPr id="38" name="TextBox 37">
              <a:extLst>
                <a:ext uri="{FF2B5EF4-FFF2-40B4-BE49-F238E27FC236}">
                  <a16:creationId xmlns:a16="http://schemas.microsoft.com/office/drawing/2014/main" id="{4A0C3F83-C225-9011-9EC3-EF37B3798FB0}"/>
                </a:ext>
              </a:extLst>
            </p:cNvPr>
            <p:cNvSpPr txBox="1"/>
            <p:nvPr/>
          </p:nvSpPr>
          <p:spPr>
            <a:xfrm>
              <a:off x="13614335" y="3728345"/>
              <a:ext cx="1707740" cy="335638"/>
            </a:xfrm>
            <a:prstGeom prst="rect">
              <a:avLst/>
            </a:prstGeom>
            <a:noFill/>
          </p:spPr>
          <p:txBody>
            <a:bodyPr wrap="square">
              <a:spAutoFit/>
            </a:bodyPr>
            <a:lstStyle/>
            <a:p>
              <a:pPr algn="ctr"/>
              <a:r>
                <a:rPr lang="en-US" b="1">
                  <a:latin typeface="Calibri" panose="020F0502020204030204" pitchFamily="34" charset="0"/>
                  <a:cs typeface="Calibri" panose="020F0502020204030204" pitchFamily="34" charset="0"/>
                </a:rPr>
                <a:t>(512 x 512 pixels)</a:t>
              </a:r>
              <a:endParaRPr lang="en-US">
                <a:latin typeface="Calibri" panose="020F0502020204030204" pitchFamily="34" charset="0"/>
                <a:cs typeface="Calibri" panose="020F0502020204030204" pitchFamily="34" charset="0"/>
              </a:endParaRPr>
            </a:p>
          </p:txBody>
        </p:sp>
        <p:cxnSp>
          <p:nvCxnSpPr>
            <p:cNvPr id="39" name="Straight Arrow Connector 38">
              <a:extLst>
                <a:ext uri="{FF2B5EF4-FFF2-40B4-BE49-F238E27FC236}">
                  <a16:creationId xmlns:a16="http://schemas.microsoft.com/office/drawing/2014/main" id="{4D391174-F003-E9BE-33F6-0D6E2E0559B5}"/>
                </a:ext>
              </a:extLst>
            </p:cNvPr>
            <p:cNvCxnSpPr/>
            <p:nvPr/>
          </p:nvCxnSpPr>
          <p:spPr>
            <a:xfrm flipV="1">
              <a:off x="6943515" y="3451189"/>
              <a:ext cx="365760" cy="148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2A3129A1-1063-39D5-E694-74EF09DEC739}"/>
                </a:ext>
              </a:extLst>
            </p:cNvPr>
            <p:cNvGrpSpPr/>
            <p:nvPr/>
          </p:nvGrpSpPr>
          <p:grpSpPr>
            <a:xfrm>
              <a:off x="3718533" y="3003814"/>
              <a:ext cx="1544532" cy="999505"/>
              <a:chOff x="1764752" y="3035054"/>
              <a:chExt cx="1544532" cy="999505"/>
            </a:xfrm>
          </p:grpSpPr>
          <p:sp>
            <p:nvSpPr>
              <p:cNvPr id="42" name="Rectangle 41">
                <a:extLst>
                  <a:ext uri="{FF2B5EF4-FFF2-40B4-BE49-F238E27FC236}">
                    <a16:creationId xmlns:a16="http://schemas.microsoft.com/office/drawing/2014/main" id="{3905C58D-4144-B28C-D339-E027CDAA66BF}"/>
                  </a:ext>
                </a:extLst>
              </p:cNvPr>
              <p:cNvSpPr/>
              <p:nvPr/>
            </p:nvSpPr>
            <p:spPr>
              <a:xfrm>
                <a:off x="1830122" y="3035054"/>
                <a:ext cx="1382633" cy="76667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E827E64-831C-D1F4-46A8-648DA7364781}"/>
                  </a:ext>
                </a:extLst>
              </p:cNvPr>
              <p:cNvSpPr txBox="1"/>
              <p:nvPr/>
            </p:nvSpPr>
            <p:spPr>
              <a:xfrm>
                <a:off x="1764752" y="3042364"/>
                <a:ext cx="1544532" cy="738664"/>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Original Microscopic Image (RGB)</a:t>
                </a:r>
              </a:p>
            </p:txBody>
          </p:sp>
          <p:sp>
            <p:nvSpPr>
              <p:cNvPr id="44" name="TextBox 43">
                <a:extLst>
                  <a:ext uri="{FF2B5EF4-FFF2-40B4-BE49-F238E27FC236}">
                    <a16:creationId xmlns:a16="http://schemas.microsoft.com/office/drawing/2014/main" id="{52AD8070-5233-9993-CC92-65E346CF4634}"/>
                  </a:ext>
                </a:extLst>
              </p:cNvPr>
              <p:cNvSpPr txBox="1"/>
              <p:nvPr/>
            </p:nvSpPr>
            <p:spPr>
              <a:xfrm>
                <a:off x="1853549" y="3788338"/>
                <a:ext cx="1366937" cy="246221"/>
              </a:xfrm>
              <a:prstGeom prst="rect">
                <a:avLst/>
              </a:prstGeom>
              <a:noFill/>
            </p:spPr>
            <p:txBody>
              <a:bodyPr wrap="square">
                <a:spAutoFit/>
              </a:bodyPr>
              <a:lstStyle/>
              <a:p>
                <a:r>
                  <a:rPr lang="en-US" sz="1000" b="1">
                    <a:latin typeface="Arial" panose="020B0604020202020204" pitchFamily="34" charset="0"/>
                    <a:cs typeface="Arial" panose="020B0604020202020204" pitchFamily="34" charset="0"/>
                  </a:rPr>
                  <a:t>(2048 x 1536 pixels)</a:t>
                </a:r>
                <a:endParaRPr lang="en-US" sz="1000"/>
              </a:p>
            </p:txBody>
          </p:sp>
        </p:grpSp>
        <p:cxnSp>
          <p:nvCxnSpPr>
            <p:cNvPr id="41" name="Straight Arrow Connector 40">
              <a:extLst>
                <a:ext uri="{FF2B5EF4-FFF2-40B4-BE49-F238E27FC236}">
                  <a16:creationId xmlns:a16="http://schemas.microsoft.com/office/drawing/2014/main" id="{117E351C-8D13-4FBD-3424-4426CCD712C7}"/>
                </a:ext>
              </a:extLst>
            </p:cNvPr>
            <p:cNvCxnSpPr>
              <a:cxnSpLocks/>
            </p:cNvCxnSpPr>
            <p:nvPr/>
          </p:nvCxnSpPr>
          <p:spPr>
            <a:xfrm>
              <a:off x="5185753" y="3408230"/>
              <a:ext cx="426128"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45992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37F91-B764-89F9-E03D-901DAFC39831}"/>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Rectangle 32">
                <a:extLst>
                  <a:ext uri="{FF2B5EF4-FFF2-40B4-BE49-F238E27FC236}">
                    <a16:creationId xmlns:a16="http://schemas.microsoft.com/office/drawing/2014/main" id="{8BC5DFCB-248D-020D-8B73-D9EAFCB8236B}"/>
                  </a:ext>
                </a:extLst>
              </p:cNvPr>
              <p:cNvSpPr/>
              <p:nvPr/>
            </p:nvSpPr>
            <p:spPr>
              <a:xfrm>
                <a:off x="193430" y="1138401"/>
                <a:ext cx="14243539" cy="2290600"/>
              </a:xfrm>
              <a:prstGeom prst="rect">
                <a:avLst/>
              </a:prstGeom>
              <a:solidFill>
                <a:schemeClr val="bg1"/>
              </a:solidFill>
              <a:ln w="9525">
                <a:no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defTabSz="4389480">
                  <a:lnSpc>
                    <a:spcPct val="100000"/>
                  </a:lnSpc>
                  <a:spcBef>
                    <a:spcPts val="2200"/>
                  </a:spcBef>
                </a:pPr>
                <a:r>
                  <a:rPr lang="en-US" sz="2400" spc="-1" err="1">
                    <a:solidFill>
                      <a:srgbClr val="000000"/>
                    </a:solidFill>
                    <a:latin typeface="Calibri" panose="020F0502020204030204" pitchFamily="34" charset="0"/>
                    <a:cs typeface="Calibri" panose="020F0502020204030204" pitchFamily="34" charset="0"/>
                  </a:rPr>
                  <a:t>cGAN</a:t>
                </a:r>
                <a:r>
                  <a:rPr lang="en-US" sz="2400" spc="-1">
                    <a:solidFill>
                      <a:srgbClr val="000000"/>
                    </a:solidFill>
                    <a:latin typeface="Calibri" panose="020F0502020204030204" pitchFamily="34" charset="0"/>
                    <a:cs typeface="Calibri" panose="020F0502020204030204" pitchFamily="34" charset="0"/>
                  </a:rPr>
                  <a:t> consist of two neural network (Generator and Discriminator), trained using a conditional adversarial loss. The generator learns to produce morphology images </a:t>
                </a:r>
                <a14:m>
                  <m:oMath xmlns:m="http://schemas.openxmlformats.org/officeDocument/2006/math">
                    <m:r>
                      <a:rPr lang="en-US" sz="2400" i="1" spc="-1" dirty="0" smtClean="0">
                        <a:solidFill>
                          <a:srgbClr val="000000"/>
                        </a:solidFill>
                        <a:latin typeface="Cambria Math" panose="02040503050406030204" pitchFamily="18" charset="0"/>
                        <a:cs typeface="Calibri" panose="020F0502020204030204" pitchFamily="34" charset="0"/>
                      </a:rPr>
                      <m:t>𝑥</m:t>
                    </m:r>
                    <m:r>
                      <a:rPr lang="en-US" sz="2400" i="1" spc="-1" dirty="0">
                        <a:solidFill>
                          <a:srgbClr val="000000"/>
                        </a:solidFill>
                        <a:latin typeface="Cambria Math" panose="02040503050406030204" pitchFamily="18" charset="0"/>
                        <a:cs typeface="Calibri" panose="020F0502020204030204" pitchFamily="34" charset="0"/>
                      </a:rPr>
                      <m:t>=</m:t>
                    </m:r>
                    <m:r>
                      <a:rPr lang="en-US" sz="2400" i="1" spc="-1" dirty="0">
                        <a:solidFill>
                          <a:srgbClr val="000000"/>
                        </a:solidFill>
                        <a:latin typeface="Cambria Math" panose="02040503050406030204" pitchFamily="18" charset="0"/>
                        <a:cs typeface="Calibri" panose="020F0502020204030204" pitchFamily="34" charset="0"/>
                      </a:rPr>
                      <m:t>𝐺</m:t>
                    </m:r>
                    <m:r>
                      <a:rPr lang="en-US" sz="2400" i="1" spc="-1" dirty="0">
                        <a:solidFill>
                          <a:srgbClr val="000000"/>
                        </a:solidFill>
                        <a:latin typeface="Cambria Math" panose="02040503050406030204" pitchFamily="18" charset="0"/>
                        <a:cs typeface="Calibri" panose="020F0502020204030204" pitchFamily="34" charset="0"/>
                      </a:rPr>
                      <m:t>(</m:t>
                    </m:r>
                    <m:r>
                      <a:rPr lang="en-US" sz="2400" i="1" spc="-1" dirty="0" err="1">
                        <a:solidFill>
                          <a:srgbClr val="000000"/>
                        </a:solidFill>
                        <a:latin typeface="Cambria Math" panose="02040503050406030204" pitchFamily="18" charset="0"/>
                        <a:cs typeface="Calibri" panose="020F0502020204030204" pitchFamily="34" charset="0"/>
                      </a:rPr>
                      <m:t>𝑧</m:t>
                    </m:r>
                    <m:r>
                      <a:rPr lang="en-US" sz="2400" i="1" spc="-1" dirty="0" err="1">
                        <a:solidFill>
                          <a:srgbClr val="000000"/>
                        </a:solidFill>
                        <a:latin typeface="Cambria Math" panose="02040503050406030204" pitchFamily="18" charset="0"/>
                        <a:cs typeface="Calibri" panose="020F0502020204030204" pitchFamily="34" charset="0"/>
                      </a:rPr>
                      <m:t>|</m:t>
                    </m:r>
                    <m:r>
                      <a:rPr lang="en-US" sz="2400" i="1" spc="-1" dirty="0" err="1">
                        <a:solidFill>
                          <a:srgbClr val="000000"/>
                        </a:solidFill>
                        <a:latin typeface="Cambria Math" panose="02040503050406030204" pitchFamily="18" charset="0"/>
                        <a:cs typeface="Calibri" panose="020F0502020204030204" pitchFamily="34" charset="0"/>
                      </a:rPr>
                      <m:t>𝑐</m:t>
                    </m:r>
                    <m:r>
                      <a:rPr lang="en-US" sz="2400" i="1" spc="-1" dirty="0">
                        <a:solidFill>
                          <a:srgbClr val="000000"/>
                        </a:solidFill>
                        <a:latin typeface="Cambria Math" panose="02040503050406030204" pitchFamily="18" charset="0"/>
                        <a:cs typeface="Calibri" panose="020F0502020204030204" pitchFamily="34" charset="0"/>
                      </a:rPr>
                      <m:t>)</m:t>
                    </m:r>
                  </m:oMath>
                </a14:m>
                <a:r>
                  <a:rPr lang="en-US" sz="2400" spc="-1">
                    <a:solidFill>
                      <a:srgbClr val="000000"/>
                    </a:solidFill>
                    <a:latin typeface="Calibri" panose="020F0502020204030204" pitchFamily="34" charset="0"/>
                    <a:cs typeface="Calibri" panose="020F0502020204030204" pitchFamily="34" charset="0"/>
                  </a:rPr>
                  <a:t> that fool the discriminator </a:t>
                </a:r>
                <a14:m>
                  <m:oMath xmlns:m="http://schemas.openxmlformats.org/officeDocument/2006/math">
                    <m:r>
                      <a:rPr lang="en-US" sz="2400" i="1" spc="-1" dirty="0" smtClean="0">
                        <a:solidFill>
                          <a:srgbClr val="000000"/>
                        </a:solidFill>
                        <a:latin typeface="Cambria Math" panose="02040503050406030204" pitchFamily="18" charset="0"/>
                        <a:cs typeface="Calibri" panose="020F0502020204030204" pitchFamily="34" charset="0"/>
                      </a:rPr>
                      <m:t>𝐷</m:t>
                    </m:r>
                    <m:r>
                      <a:rPr lang="en-US" sz="2400" i="1" spc="-1" dirty="0" smtClean="0">
                        <a:solidFill>
                          <a:srgbClr val="000000"/>
                        </a:solidFill>
                        <a:latin typeface="Cambria Math" panose="02040503050406030204" pitchFamily="18" charset="0"/>
                        <a:cs typeface="Calibri" panose="020F0502020204030204" pitchFamily="34" charset="0"/>
                      </a:rPr>
                      <m:t>(</m:t>
                    </m:r>
                    <m:r>
                      <a:rPr lang="en-US" sz="2400" i="1" spc="-1" dirty="0" err="1" smtClean="0">
                        <a:solidFill>
                          <a:srgbClr val="000000"/>
                        </a:solidFill>
                        <a:latin typeface="Cambria Math" panose="02040503050406030204" pitchFamily="18" charset="0"/>
                        <a:cs typeface="Calibri" panose="020F0502020204030204" pitchFamily="34" charset="0"/>
                      </a:rPr>
                      <m:t>𝑥</m:t>
                    </m:r>
                    <m:r>
                      <a:rPr lang="en-US" sz="2400" i="1" spc="-1" dirty="0" err="1" smtClean="0">
                        <a:solidFill>
                          <a:srgbClr val="000000"/>
                        </a:solidFill>
                        <a:latin typeface="Cambria Math" panose="02040503050406030204" pitchFamily="18" charset="0"/>
                        <a:cs typeface="Calibri" panose="020F0502020204030204" pitchFamily="34" charset="0"/>
                      </a:rPr>
                      <m:t>|</m:t>
                    </m:r>
                    <m:r>
                      <a:rPr lang="en-US" sz="2400" i="1" spc="-1" dirty="0" err="1" smtClean="0">
                        <a:solidFill>
                          <a:srgbClr val="000000"/>
                        </a:solidFill>
                        <a:latin typeface="Cambria Math" panose="02040503050406030204" pitchFamily="18" charset="0"/>
                        <a:cs typeface="Calibri" panose="020F0502020204030204" pitchFamily="34" charset="0"/>
                      </a:rPr>
                      <m:t>𝑐</m:t>
                    </m:r>
                    <m:r>
                      <a:rPr lang="en-US" sz="2400" i="1" spc="-1" dirty="0" smtClean="0">
                        <a:solidFill>
                          <a:srgbClr val="000000"/>
                        </a:solidFill>
                        <a:latin typeface="Cambria Math" panose="02040503050406030204" pitchFamily="18" charset="0"/>
                        <a:cs typeface="Calibri" panose="020F0502020204030204" pitchFamily="34" charset="0"/>
                      </a:rPr>
                      <m:t>)</m:t>
                    </m:r>
                  </m:oMath>
                </a14:m>
                <a:r>
                  <a:rPr lang="en-US" sz="2400" spc="-1">
                    <a:solidFill>
                      <a:srgbClr val="000000"/>
                    </a:solidFill>
                    <a:latin typeface="Calibri" panose="020F0502020204030204" pitchFamily="34" charset="0"/>
                    <a:cs typeface="Calibri" panose="020F0502020204030204" pitchFamily="34" charset="0"/>
                  </a:rPr>
                  <a:t> into classifying them as real. </a:t>
                </a:r>
              </a:p>
              <a:p>
                <a:pPr defTabSz="4389480">
                  <a:lnSpc>
                    <a:spcPct val="100000"/>
                  </a:lnSpc>
                </a:pPr>
                <a:r>
                  <a:rPr lang="en-US" sz="2400" b="1" spc="-1">
                    <a:solidFill>
                      <a:srgbClr val="000000"/>
                    </a:solidFill>
                    <a:latin typeface="Calibri" panose="020F0502020204030204" pitchFamily="34" charset="0"/>
                    <a:cs typeface="Calibri" panose="020F0502020204030204" pitchFamily="34" charset="0"/>
                  </a:rPr>
                  <a:t>Generator, </a:t>
                </a:r>
                <a14:m>
                  <m:oMath xmlns:m="http://schemas.openxmlformats.org/officeDocument/2006/math">
                    <m:r>
                      <a:rPr lang="en-US" sz="2400" b="1" i="1" spc="-1" dirty="0" smtClean="0">
                        <a:solidFill>
                          <a:srgbClr val="000000"/>
                        </a:solidFill>
                        <a:latin typeface="Cambria Math" panose="02040503050406030204" pitchFamily="18" charset="0"/>
                        <a:cs typeface="Calibri" panose="020F0502020204030204" pitchFamily="34" charset="0"/>
                      </a:rPr>
                      <m:t>𝑮</m:t>
                    </m:r>
                    <m:r>
                      <a:rPr lang="en-US" sz="2400" b="1" i="1" spc="-1" dirty="0" smtClean="0">
                        <a:solidFill>
                          <a:srgbClr val="000000"/>
                        </a:solidFill>
                        <a:latin typeface="Cambria Math" panose="02040503050406030204" pitchFamily="18" charset="0"/>
                        <a:cs typeface="Calibri" panose="020F0502020204030204" pitchFamily="34" charset="0"/>
                      </a:rPr>
                      <m:t>(</m:t>
                    </m:r>
                    <m:r>
                      <a:rPr lang="en-US" sz="2400" b="1" i="1" spc="-1" dirty="0" err="1">
                        <a:solidFill>
                          <a:srgbClr val="000000"/>
                        </a:solidFill>
                        <a:latin typeface="Cambria Math" panose="02040503050406030204" pitchFamily="18" charset="0"/>
                        <a:cs typeface="Calibri" panose="020F0502020204030204" pitchFamily="34" charset="0"/>
                      </a:rPr>
                      <m:t>𝒛</m:t>
                    </m:r>
                    <m:r>
                      <a:rPr lang="en-US" sz="2400" b="1" i="1" spc="-1" dirty="0" err="1">
                        <a:solidFill>
                          <a:srgbClr val="000000"/>
                        </a:solidFill>
                        <a:latin typeface="Cambria Math" panose="02040503050406030204" pitchFamily="18" charset="0"/>
                        <a:cs typeface="Calibri" panose="020F0502020204030204" pitchFamily="34" charset="0"/>
                      </a:rPr>
                      <m:t>|</m:t>
                    </m:r>
                    <m:r>
                      <a:rPr lang="en-US" sz="2400" b="1" i="1" spc="-1" dirty="0" err="1">
                        <a:solidFill>
                          <a:srgbClr val="000000"/>
                        </a:solidFill>
                        <a:latin typeface="Cambria Math" panose="02040503050406030204" pitchFamily="18" charset="0"/>
                        <a:cs typeface="Calibri" panose="020F0502020204030204" pitchFamily="34" charset="0"/>
                      </a:rPr>
                      <m:t>𝒄</m:t>
                    </m:r>
                    <m:r>
                      <a:rPr lang="en-US" sz="2400" b="1" i="1" spc="-1" dirty="0" smtClean="0">
                        <a:solidFill>
                          <a:srgbClr val="000000"/>
                        </a:solidFill>
                        <a:latin typeface="Cambria Math" panose="02040503050406030204" pitchFamily="18" charset="0"/>
                        <a:cs typeface="Calibri" panose="020F0502020204030204" pitchFamily="34" charset="0"/>
                      </a:rPr>
                      <m:t>)</m:t>
                    </m:r>
                  </m:oMath>
                </a14:m>
                <a:r>
                  <a:rPr lang="en-US" sz="2400" b="1" spc="-1">
                    <a:solidFill>
                      <a:srgbClr val="000000"/>
                    </a:solidFill>
                    <a:latin typeface="Calibri" panose="020F0502020204030204" pitchFamily="34" charset="0"/>
                    <a:cs typeface="Calibri" panose="020F0502020204030204" pitchFamily="34" charset="0"/>
                  </a:rPr>
                  <a:t> : </a:t>
                </a:r>
                <a:r>
                  <a:rPr lang="en-US" sz="2400" spc="-1">
                    <a:solidFill>
                      <a:srgbClr val="000000"/>
                    </a:solidFill>
                    <a:latin typeface="Calibri" panose="020F0502020204030204" pitchFamily="34" charset="0"/>
                    <a:cs typeface="Calibri" panose="020F0502020204030204" pitchFamily="34" charset="0"/>
                  </a:rPr>
                  <a:t>Takes random noise, </a:t>
                </a:r>
                <a14:m>
                  <m:oMath xmlns:m="http://schemas.openxmlformats.org/officeDocument/2006/math">
                    <m:r>
                      <a:rPr lang="en-US" sz="2400" i="1" dirty="0" smtClean="0">
                        <a:latin typeface="Cambria Math" panose="02040503050406030204" pitchFamily="18" charset="0"/>
                      </a:rPr>
                      <m:t>𝑧</m:t>
                    </m:r>
                  </m:oMath>
                </a14:m>
                <a:r>
                  <a:rPr lang="en-US" sz="2400" spc="-1">
                    <a:solidFill>
                      <a:srgbClr val="000000"/>
                    </a:solidFill>
                    <a:latin typeface="Calibri" panose="020F0502020204030204" pitchFamily="34" charset="0"/>
                    <a:cs typeface="Calibri" panose="020F0502020204030204" pitchFamily="34" charset="0"/>
                  </a:rPr>
                  <a:t> + encoded print parameters, </a:t>
                </a:r>
                <a14:m>
                  <m:oMath xmlns:m="http://schemas.openxmlformats.org/officeDocument/2006/math">
                    <m:r>
                      <a:rPr lang="en-US" sz="2400" i="1" spc="-1" dirty="0" smtClean="0">
                        <a:solidFill>
                          <a:srgbClr val="000000"/>
                        </a:solidFill>
                        <a:latin typeface="Cambria Math" panose="02040503050406030204" pitchFamily="18" charset="0"/>
                        <a:cs typeface="Calibri" panose="020F0502020204030204" pitchFamily="34" charset="0"/>
                      </a:rPr>
                      <m:t>𝑐</m:t>
                    </m:r>
                  </m:oMath>
                </a14:m>
                <a:r>
                  <a:rPr lang="en-US" sz="2400" spc="-1">
                    <a:solidFill>
                      <a:srgbClr val="000000"/>
                    </a:solidFill>
                    <a:latin typeface="Calibri" panose="020F0502020204030204" pitchFamily="34" charset="0"/>
                    <a:cs typeface="Calibri" panose="020F0502020204030204" pitchFamily="34" charset="0"/>
                  </a:rPr>
                  <a:t> → outputs morphology.</a:t>
                </a:r>
              </a:p>
              <a:p>
                <a:pPr defTabSz="4389480">
                  <a:lnSpc>
                    <a:spcPct val="100000"/>
                  </a:lnSpc>
                </a:pPr>
                <a:r>
                  <a:rPr lang="en-US" sz="2400" b="1" spc="-1">
                    <a:solidFill>
                      <a:srgbClr val="000000"/>
                    </a:solidFill>
                    <a:latin typeface="Calibri" panose="020F0502020204030204" pitchFamily="34" charset="0"/>
                    <a:cs typeface="Calibri" panose="020F0502020204030204" pitchFamily="34" charset="0"/>
                  </a:rPr>
                  <a:t>Discriminator, </a:t>
                </a:r>
                <a14:m>
                  <m:oMath xmlns:m="http://schemas.openxmlformats.org/officeDocument/2006/math">
                    <m:r>
                      <a:rPr lang="en-US" sz="2400" b="1" i="1" spc="-1" dirty="0" smtClean="0">
                        <a:solidFill>
                          <a:srgbClr val="000000"/>
                        </a:solidFill>
                        <a:latin typeface="Cambria Math" panose="02040503050406030204" pitchFamily="18" charset="0"/>
                        <a:cs typeface="Calibri" panose="020F0502020204030204" pitchFamily="34" charset="0"/>
                      </a:rPr>
                      <m:t>𝑫</m:t>
                    </m:r>
                    <m:r>
                      <a:rPr lang="en-US" sz="2400" b="1" i="1" spc="-1" dirty="0" smtClean="0">
                        <a:solidFill>
                          <a:srgbClr val="000000"/>
                        </a:solidFill>
                        <a:latin typeface="Cambria Math" panose="02040503050406030204" pitchFamily="18" charset="0"/>
                        <a:cs typeface="Calibri" panose="020F0502020204030204" pitchFamily="34" charset="0"/>
                      </a:rPr>
                      <m:t>(</m:t>
                    </m:r>
                    <m:r>
                      <a:rPr lang="en-US" sz="2400" b="1" i="1" spc="-1" dirty="0" err="1">
                        <a:solidFill>
                          <a:srgbClr val="000000"/>
                        </a:solidFill>
                        <a:latin typeface="Cambria Math" panose="02040503050406030204" pitchFamily="18" charset="0"/>
                        <a:cs typeface="Calibri" panose="020F0502020204030204" pitchFamily="34" charset="0"/>
                      </a:rPr>
                      <m:t>𝒙</m:t>
                    </m:r>
                    <m:r>
                      <a:rPr lang="en-US" sz="2400" b="1" i="1" spc="-1" dirty="0" err="1">
                        <a:solidFill>
                          <a:srgbClr val="000000"/>
                        </a:solidFill>
                        <a:latin typeface="Cambria Math" panose="02040503050406030204" pitchFamily="18" charset="0"/>
                        <a:cs typeface="Calibri" panose="020F0502020204030204" pitchFamily="34" charset="0"/>
                      </a:rPr>
                      <m:t>|</m:t>
                    </m:r>
                    <m:r>
                      <a:rPr lang="en-US" sz="2400" b="1" i="1" spc="-1" dirty="0" err="1">
                        <a:solidFill>
                          <a:srgbClr val="000000"/>
                        </a:solidFill>
                        <a:latin typeface="Cambria Math" panose="02040503050406030204" pitchFamily="18" charset="0"/>
                        <a:cs typeface="Calibri" panose="020F0502020204030204" pitchFamily="34" charset="0"/>
                      </a:rPr>
                      <m:t>𝒄</m:t>
                    </m:r>
                    <m:r>
                      <a:rPr lang="en-US" sz="2400" b="1" i="1" spc="-1" dirty="0" smtClean="0">
                        <a:solidFill>
                          <a:srgbClr val="000000"/>
                        </a:solidFill>
                        <a:latin typeface="Cambria Math" panose="02040503050406030204" pitchFamily="18" charset="0"/>
                        <a:cs typeface="Calibri" panose="020F0502020204030204" pitchFamily="34" charset="0"/>
                      </a:rPr>
                      <m:t>)</m:t>
                    </m:r>
                  </m:oMath>
                </a14:m>
                <a:r>
                  <a:rPr lang="en-US" sz="2400" b="1" spc="-1">
                    <a:solidFill>
                      <a:srgbClr val="000000"/>
                    </a:solidFill>
                    <a:latin typeface="Calibri" panose="020F0502020204030204" pitchFamily="34" charset="0"/>
                    <a:cs typeface="Calibri" panose="020F0502020204030204" pitchFamily="34" charset="0"/>
                  </a:rPr>
                  <a:t>: </a:t>
                </a:r>
                <a:r>
                  <a:rPr lang="en-US" sz="2400" spc="-1">
                    <a:solidFill>
                      <a:srgbClr val="000000"/>
                    </a:solidFill>
                    <a:latin typeface="Calibri" panose="020F0502020204030204" pitchFamily="34" charset="0"/>
                    <a:cs typeface="Calibri" panose="020F0502020204030204" pitchFamily="34" charset="0"/>
                  </a:rPr>
                  <a:t>Receives real or generated image, </a:t>
                </a:r>
                <a14:m>
                  <m:oMath xmlns:m="http://schemas.openxmlformats.org/officeDocument/2006/math">
                    <m:r>
                      <a:rPr lang="en-US" sz="2400" i="1" spc="-1" dirty="0" smtClean="0">
                        <a:solidFill>
                          <a:srgbClr val="000000"/>
                        </a:solidFill>
                        <a:latin typeface="Cambria Math" panose="02040503050406030204" pitchFamily="18" charset="0"/>
                        <a:cs typeface="Calibri" panose="020F0502020204030204" pitchFamily="34" charset="0"/>
                      </a:rPr>
                      <m:t>𝑥</m:t>
                    </m:r>
                  </m:oMath>
                </a14:m>
                <a:r>
                  <a:rPr lang="en-US" sz="2400" spc="-1">
                    <a:solidFill>
                      <a:srgbClr val="000000"/>
                    </a:solidFill>
                    <a:latin typeface="Calibri" panose="020F0502020204030204" pitchFamily="34" charset="0"/>
                    <a:cs typeface="Calibri" panose="020F0502020204030204" pitchFamily="34" charset="0"/>
                  </a:rPr>
                  <a:t> + encoded print parameters, </a:t>
                </a:r>
                <a14:m>
                  <m:oMath xmlns:m="http://schemas.openxmlformats.org/officeDocument/2006/math">
                    <m:r>
                      <a:rPr lang="en-US" sz="2400" i="1" spc="-1" dirty="0" smtClean="0">
                        <a:solidFill>
                          <a:srgbClr val="000000"/>
                        </a:solidFill>
                        <a:latin typeface="Cambria Math" panose="02040503050406030204" pitchFamily="18" charset="0"/>
                        <a:cs typeface="Calibri" panose="020F0502020204030204" pitchFamily="34" charset="0"/>
                      </a:rPr>
                      <m:t>𝑐</m:t>
                    </m:r>
                  </m:oMath>
                </a14:m>
                <a:r>
                  <a:rPr lang="en-US" sz="2400" spc="-1">
                    <a:solidFill>
                      <a:srgbClr val="000000"/>
                    </a:solidFill>
                    <a:latin typeface="Calibri" panose="020F0502020204030204" pitchFamily="34" charset="0"/>
                    <a:cs typeface="Calibri" panose="020F0502020204030204" pitchFamily="34" charset="0"/>
                  </a:rPr>
                  <a:t>  → classifies real/fake.</a:t>
                </a:r>
                <a:endParaRPr lang="en-US" sz="2400" b="0" strike="noStrike" spc="-1">
                  <a:solidFill>
                    <a:srgbClr val="000000"/>
                  </a:solidFill>
                  <a:latin typeface="Calibri" panose="020F0502020204030204" pitchFamily="34" charset="0"/>
                  <a:cs typeface="Calibri" panose="020F0502020204030204" pitchFamily="34" charset="0"/>
                </a:endParaRPr>
              </a:p>
            </p:txBody>
          </p:sp>
        </mc:Choice>
        <mc:Fallback>
          <p:sp>
            <p:nvSpPr>
              <p:cNvPr id="10" name="Rectangle 32">
                <a:extLst>
                  <a:ext uri="{FF2B5EF4-FFF2-40B4-BE49-F238E27FC236}">
                    <a16:creationId xmlns:a16="http://schemas.microsoft.com/office/drawing/2014/main" id="{8BC5DFCB-248D-020D-8B73-D9EAFCB8236B}"/>
                  </a:ext>
                </a:extLst>
              </p:cNvPr>
              <p:cNvSpPr>
                <a:spLocks noRot="1" noChangeAspect="1" noMove="1" noResize="1" noEditPoints="1" noAdjustHandles="1" noChangeArrowheads="1" noChangeShapeType="1" noTextEdit="1"/>
              </p:cNvSpPr>
              <p:nvPr/>
            </p:nvSpPr>
            <p:spPr>
              <a:xfrm>
                <a:off x="193430" y="1138401"/>
                <a:ext cx="14243539" cy="2290600"/>
              </a:xfrm>
              <a:prstGeom prst="rect">
                <a:avLst/>
              </a:prstGeom>
              <a:blipFill>
                <a:blip r:embed="rId3"/>
                <a:stretch>
                  <a:fillRect l="-43" t="-266" b="-7713"/>
                </a:stretch>
              </a:blipFill>
              <a:ln w="9525">
                <a:noFill/>
                <a:miter/>
              </a:ln>
            </p:spPr>
            <p:txBody>
              <a:bodyPr/>
              <a:lstStyle/>
              <a:p>
                <a:r>
                  <a:rPr lang="en-US">
                    <a:noFill/>
                  </a:rPr>
                  <a:t> </a:t>
                </a:r>
              </a:p>
            </p:txBody>
          </p:sp>
        </mc:Fallback>
      </mc:AlternateContent>
      <p:sp>
        <p:nvSpPr>
          <p:cNvPr id="12" name="TextBox 23">
            <a:extLst>
              <a:ext uri="{FF2B5EF4-FFF2-40B4-BE49-F238E27FC236}">
                <a16:creationId xmlns:a16="http://schemas.microsoft.com/office/drawing/2014/main" id="{B1CFCF3D-768D-D0B1-8762-38C20DD57EAC}"/>
              </a:ext>
            </a:extLst>
          </p:cNvPr>
          <p:cNvSpPr/>
          <p:nvPr/>
        </p:nvSpPr>
        <p:spPr>
          <a:xfrm>
            <a:off x="175846" y="140677"/>
            <a:ext cx="14243539"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err="1">
                <a:solidFill>
                  <a:schemeClr val="lt1"/>
                </a:solidFill>
                <a:latin typeface="Calibri"/>
              </a:rPr>
              <a:t>cGAN</a:t>
            </a:r>
            <a:r>
              <a:rPr lang="en-US" sz="4400" b="1" spc="-1">
                <a:solidFill>
                  <a:schemeClr val="lt1"/>
                </a:solidFill>
                <a:latin typeface="Calibri"/>
              </a:rPr>
              <a:t> Architecture</a:t>
            </a:r>
            <a:endParaRPr lang="en-US" sz="4400" b="0" strike="noStrike" spc="-1">
              <a:solidFill>
                <a:srgbClr val="FFFFFF"/>
              </a:solidFill>
              <a:latin typeface="Arial"/>
            </a:endParaRPr>
          </a:p>
        </p:txBody>
      </p:sp>
      <p:pic>
        <p:nvPicPr>
          <p:cNvPr id="168" name="Picture 167">
            <a:extLst>
              <a:ext uri="{FF2B5EF4-FFF2-40B4-BE49-F238E27FC236}">
                <a16:creationId xmlns:a16="http://schemas.microsoft.com/office/drawing/2014/main" id="{ACE269F7-6FBB-4457-8867-BD6838AC2F13}"/>
              </a:ext>
            </a:extLst>
          </p:cNvPr>
          <p:cNvPicPr>
            <a:picLocks noChangeAspect="1"/>
          </p:cNvPicPr>
          <p:nvPr/>
        </p:nvPicPr>
        <p:blipFill rotWithShape="1">
          <a:blip r:embed="rId4">
            <a:extLst>
              <a:ext uri="{28A0092B-C50C-407E-A947-70E740481C1C}">
                <a14:useLocalDpi xmlns:a14="http://schemas.microsoft.com/office/drawing/2010/main" val="0"/>
              </a:ext>
            </a:extLst>
          </a:blip>
          <a:srcRect l="26967" t="28028" r="28765" b="30109"/>
          <a:stretch/>
        </p:blipFill>
        <p:spPr>
          <a:xfrm>
            <a:off x="1907698" y="3630682"/>
            <a:ext cx="10815001" cy="3836326"/>
          </a:xfrm>
          <a:prstGeom prst="rect">
            <a:avLst/>
          </a:prstGeom>
        </p:spPr>
      </p:pic>
      <p:sp>
        <p:nvSpPr>
          <p:cNvPr id="169" name="TextBox 168">
            <a:extLst>
              <a:ext uri="{FF2B5EF4-FFF2-40B4-BE49-F238E27FC236}">
                <a16:creationId xmlns:a16="http://schemas.microsoft.com/office/drawing/2014/main" id="{B6C7A497-D23B-4DEA-AC6A-B73ABAB09883}"/>
              </a:ext>
            </a:extLst>
          </p:cNvPr>
          <p:cNvSpPr txBox="1"/>
          <p:nvPr/>
        </p:nvSpPr>
        <p:spPr>
          <a:xfrm>
            <a:off x="437082" y="7503954"/>
            <a:ext cx="13771721" cy="400110"/>
          </a:xfrm>
          <a:prstGeom prst="rect">
            <a:avLst/>
          </a:prstGeom>
          <a:noFill/>
        </p:spPr>
        <p:txBody>
          <a:bodyPr wrap="square" lIns="91440" tIns="45720" rIns="91440" bIns="45720" rtlCol="0" anchor="t">
            <a:spAutoFit/>
          </a:bodyPr>
          <a:lstStyle/>
          <a:p>
            <a:pPr algn="ctr"/>
            <a:r>
              <a:rPr lang="en-US" sz="2000" b="1">
                <a:latin typeface="Calibri"/>
                <a:ea typeface="Calibri"/>
                <a:cs typeface="Calibri"/>
              </a:rPr>
              <a:t>Figure 3</a:t>
            </a:r>
            <a:r>
              <a:rPr lang="en-US" sz="2000">
                <a:latin typeface="Calibri"/>
                <a:ea typeface="Calibri"/>
                <a:cs typeface="Calibri"/>
              </a:rPr>
              <a:t>: Schematic of the AJP-</a:t>
            </a:r>
            <a:r>
              <a:rPr lang="en-US" sz="2000" err="1">
                <a:latin typeface="Calibri"/>
                <a:ea typeface="Calibri"/>
                <a:cs typeface="Calibri"/>
              </a:rPr>
              <a:t>cGAN</a:t>
            </a:r>
            <a:r>
              <a:rPr lang="en-US" sz="2000">
                <a:latin typeface="Calibri"/>
                <a:ea typeface="Calibri"/>
                <a:cs typeface="Calibri"/>
              </a:rPr>
              <a:t> architecture for 2D deposit morphology generation. </a:t>
            </a:r>
          </a:p>
        </p:txBody>
      </p:sp>
      <p:sp>
        <p:nvSpPr>
          <p:cNvPr id="170" name="Oval 169">
            <a:extLst>
              <a:ext uri="{FF2B5EF4-FFF2-40B4-BE49-F238E27FC236}">
                <a16:creationId xmlns:a16="http://schemas.microsoft.com/office/drawing/2014/main" id="{CCD6683B-B800-479E-85AB-80262024B9D3}"/>
              </a:ext>
            </a:extLst>
          </p:cNvPr>
          <p:cNvSpPr/>
          <p:nvPr/>
        </p:nvSpPr>
        <p:spPr>
          <a:xfrm>
            <a:off x="9988943" y="4158257"/>
            <a:ext cx="274320" cy="2743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A7B223F3-472A-4AB7-8F65-6D47FA706B2F}"/>
              </a:ext>
            </a:extLst>
          </p:cNvPr>
          <p:cNvSpPr/>
          <p:nvPr/>
        </p:nvSpPr>
        <p:spPr>
          <a:xfrm>
            <a:off x="10018098" y="4507616"/>
            <a:ext cx="274320" cy="2743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5393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37F91-B764-89F9-E03D-901DAFC39831}"/>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088DE32-8F82-4F6D-A2D9-6C6929CEE717}"/>
              </a:ext>
            </a:extLst>
          </p:cNvPr>
          <p:cNvGrpSpPr/>
          <p:nvPr/>
        </p:nvGrpSpPr>
        <p:grpSpPr>
          <a:xfrm>
            <a:off x="-525489" y="1048854"/>
            <a:ext cx="15376578" cy="6609246"/>
            <a:chOff x="-435686" y="3199075"/>
            <a:chExt cx="15376578" cy="6609246"/>
          </a:xfrm>
        </p:grpSpPr>
        <p:sp>
          <p:nvSpPr>
            <p:cNvPr id="16" name="TextBox 15">
              <a:extLst>
                <a:ext uri="{FF2B5EF4-FFF2-40B4-BE49-F238E27FC236}">
                  <a16:creationId xmlns:a16="http://schemas.microsoft.com/office/drawing/2014/main" id="{829742C3-9516-CA57-F4C5-9357998FB15E}"/>
                </a:ext>
              </a:extLst>
            </p:cNvPr>
            <p:cNvSpPr txBox="1"/>
            <p:nvPr/>
          </p:nvSpPr>
          <p:spPr>
            <a:xfrm>
              <a:off x="-435686" y="9408211"/>
              <a:ext cx="15214662" cy="400110"/>
            </a:xfrm>
            <a:prstGeom prst="rect">
              <a:avLst/>
            </a:prstGeom>
            <a:noFill/>
          </p:spPr>
          <p:txBody>
            <a:bodyPr wrap="square" rtlCol="0">
              <a:spAutoFit/>
            </a:bodyPr>
            <a:lstStyle/>
            <a:p>
              <a:pPr algn="ctr"/>
              <a:r>
                <a:rPr lang="en-US" sz="2000" b="1">
                  <a:latin typeface="Calibri" panose="020F0502020204030204" pitchFamily="34" charset="0"/>
                  <a:cs typeface="Calibri" panose="020F0502020204030204" pitchFamily="34" charset="0"/>
                </a:rPr>
                <a:t>Figure 4:</a:t>
              </a:r>
              <a:r>
                <a:rPr lang="en-US" sz="2000">
                  <a:latin typeface="Calibri" panose="020F0502020204030204" pitchFamily="34" charset="0"/>
                  <a:cs typeface="Calibri" panose="020F0502020204030204" pitchFamily="34" charset="0"/>
                </a:rPr>
                <a:t> Architectures of the generator (top) and discriminator (bottom) in AJP-</a:t>
              </a:r>
              <a:r>
                <a:rPr lang="en-US" sz="2000" err="1">
                  <a:latin typeface="Calibri" panose="020F0502020204030204" pitchFamily="34" charset="0"/>
                  <a:cs typeface="Calibri" panose="020F0502020204030204" pitchFamily="34" charset="0"/>
                </a:rPr>
                <a:t>cGAN</a:t>
              </a:r>
              <a:r>
                <a:rPr lang="en-US" sz="2000">
                  <a:latin typeface="Calibri" panose="020F0502020204030204" pitchFamily="34" charset="0"/>
                  <a:cs typeface="Calibri" panose="020F0502020204030204" pitchFamily="34" charset="0"/>
                </a:rPr>
                <a:t>. </a:t>
              </a:r>
            </a:p>
          </p:txBody>
        </p:sp>
        <p:grpSp>
          <p:nvGrpSpPr>
            <p:cNvPr id="26" name="Group 25">
              <a:extLst>
                <a:ext uri="{FF2B5EF4-FFF2-40B4-BE49-F238E27FC236}">
                  <a16:creationId xmlns:a16="http://schemas.microsoft.com/office/drawing/2014/main" id="{E5CD2268-F8D6-ED2D-AB28-D348A2275136}"/>
                </a:ext>
              </a:extLst>
            </p:cNvPr>
            <p:cNvGrpSpPr/>
            <p:nvPr/>
          </p:nvGrpSpPr>
          <p:grpSpPr>
            <a:xfrm>
              <a:off x="1923256" y="3999561"/>
              <a:ext cx="6341502" cy="1667463"/>
              <a:chOff x="2272622" y="939356"/>
              <a:chExt cx="7326407" cy="2082002"/>
            </a:xfrm>
          </p:grpSpPr>
          <p:sp>
            <p:nvSpPr>
              <p:cNvPr id="152" name="Rectangle 151">
                <a:extLst>
                  <a:ext uri="{FF2B5EF4-FFF2-40B4-BE49-F238E27FC236}">
                    <a16:creationId xmlns:a16="http://schemas.microsoft.com/office/drawing/2014/main" id="{950B5B6A-AE75-3DDA-CE04-0440CAE93349}"/>
                  </a:ext>
                </a:extLst>
              </p:cNvPr>
              <p:cNvSpPr/>
              <p:nvPr/>
            </p:nvSpPr>
            <p:spPr>
              <a:xfrm>
                <a:off x="2272622" y="939356"/>
                <a:ext cx="286378" cy="2067379"/>
              </a:xfrm>
              <a:prstGeom prst="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3" name="Rectangle 152">
                <a:extLst>
                  <a:ext uri="{FF2B5EF4-FFF2-40B4-BE49-F238E27FC236}">
                    <a16:creationId xmlns:a16="http://schemas.microsoft.com/office/drawing/2014/main" id="{DEB2AA22-309C-C814-0855-999AD696E448}"/>
                  </a:ext>
                </a:extLst>
              </p:cNvPr>
              <p:cNvSpPr/>
              <p:nvPr/>
            </p:nvSpPr>
            <p:spPr>
              <a:xfrm>
                <a:off x="2689000" y="939356"/>
                <a:ext cx="286378" cy="2067379"/>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nvGrpSpPr>
              <p:cNvPr id="154" name="Group 153">
                <a:extLst>
                  <a:ext uri="{FF2B5EF4-FFF2-40B4-BE49-F238E27FC236}">
                    <a16:creationId xmlns:a16="http://schemas.microsoft.com/office/drawing/2014/main" id="{8641FA62-7F6A-AA45-DF31-B4EF55C16751}"/>
                  </a:ext>
                </a:extLst>
              </p:cNvPr>
              <p:cNvGrpSpPr/>
              <p:nvPr/>
            </p:nvGrpSpPr>
            <p:grpSpPr>
              <a:xfrm>
                <a:off x="3156178" y="939356"/>
                <a:ext cx="6442851" cy="2082002"/>
                <a:chOff x="3156178" y="939356"/>
                <a:chExt cx="6442851" cy="2082002"/>
              </a:xfrm>
            </p:grpSpPr>
            <p:sp>
              <p:nvSpPr>
                <p:cNvPr id="155" name="Cube 154">
                  <a:extLst>
                    <a:ext uri="{FF2B5EF4-FFF2-40B4-BE49-F238E27FC236}">
                      <a16:creationId xmlns:a16="http://schemas.microsoft.com/office/drawing/2014/main" id="{AC0525E6-842C-248B-2CD6-CEB1FFD83124}"/>
                    </a:ext>
                  </a:extLst>
                </p:cNvPr>
                <p:cNvSpPr/>
                <p:nvPr/>
              </p:nvSpPr>
              <p:spPr>
                <a:xfrm>
                  <a:off x="3156178" y="939356"/>
                  <a:ext cx="1094015" cy="2073731"/>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6" name="Cube 155">
                  <a:extLst>
                    <a:ext uri="{FF2B5EF4-FFF2-40B4-BE49-F238E27FC236}">
                      <a16:creationId xmlns:a16="http://schemas.microsoft.com/office/drawing/2014/main" id="{CFB920A1-BA13-1561-122A-C8269E62B25C}"/>
                    </a:ext>
                  </a:extLst>
                </p:cNvPr>
                <p:cNvSpPr/>
                <p:nvPr/>
              </p:nvSpPr>
              <p:spPr>
                <a:xfrm>
                  <a:off x="4063242" y="939356"/>
                  <a:ext cx="568736" cy="2073731"/>
                </a:xfrm>
                <a:prstGeom prst="cube">
                  <a:avLst>
                    <a:gd name="adj" fmla="val 59309"/>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7" name="Cube 156">
                  <a:extLst>
                    <a:ext uri="{FF2B5EF4-FFF2-40B4-BE49-F238E27FC236}">
                      <a16:creationId xmlns:a16="http://schemas.microsoft.com/office/drawing/2014/main" id="{04FF461B-63EA-E3E1-7F30-A49A1997AB88}"/>
                    </a:ext>
                  </a:extLst>
                </p:cNvPr>
                <p:cNvSpPr/>
                <p:nvPr/>
              </p:nvSpPr>
              <p:spPr>
                <a:xfrm>
                  <a:off x="4450103" y="944925"/>
                  <a:ext cx="832757" cy="2073729"/>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8" name="Cube 157">
                  <a:extLst>
                    <a:ext uri="{FF2B5EF4-FFF2-40B4-BE49-F238E27FC236}">
                      <a16:creationId xmlns:a16="http://schemas.microsoft.com/office/drawing/2014/main" id="{14BAF128-1C69-5580-2347-EDC8A010CD8D}"/>
                    </a:ext>
                  </a:extLst>
                </p:cNvPr>
                <p:cNvSpPr/>
                <p:nvPr/>
              </p:nvSpPr>
              <p:spPr>
                <a:xfrm>
                  <a:off x="5046975" y="944923"/>
                  <a:ext cx="1094015" cy="2073731"/>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9" name="Cube 158">
                  <a:extLst>
                    <a:ext uri="{FF2B5EF4-FFF2-40B4-BE49-F238E27FC236}">
                      <a16:creationId xmlns:a16="http://schemas.microsoft.com/office/drawing/2014/main" id="{1FD66AB1-7E2E-8DF1-41A1-4D02229B7635}"/>
                    </a:ext>
                  </a:extLst>
                </p:cNvPr>
                <p:cNvSpPr/>
                <p:nvPr/>
              </p:nvSpPr>
              <p:spPr>
                <a:xfrm>
                  <a:off x="5944843" y="1102644"/>
                  <a:ext cx="522515" cy="1910443"/>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0" name="Cube 159">
                  <a:extLst>
                    <a:ext uri="{FF2B5EF4-FFF2-40B4-BE49-F238E27FC236}">
                      <a16:creationId xmlns:a16="http://schemas.microsoft.com/office/drawing/2014/main" id="{1E5107C8-D328-6ED5-A768-5009C3B43CE8}"/>
                    </a:ext>
                  </a:extLst>
                </p:cNvPr>
                <p:cNvSpPr/>
                <p:nvPr/>
              </p:nvSpPr>
              <p:spPr>
                <a:xfrm>
                  <a:off x="6453494" y="944922"/>
                  <a:ext cx="568736" cy="2073731"/>
                </a:xfrm>
                <a:prstGeom prst="cube">
                  <a:avLst>
                    <a:gd name="adj" fmla="val 59309"/>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1" name="Cube 160">
                  <a:extLst>
                    <a:ext uri="{FF2B5EF4-FFF2-40B4-BE49-F238E27FC236}">
                      <a16:creationId xmlns:a16="http://schemas.microsoft.com/office/drawing/2014/main" id="{754E0BF5-8F15-DC3E-16FF-4BEE8E8DE90B}"/>
                    </a:ext>
                  </a:extLst>
                </p:cNvPr>
                <p:cNvSpPr/>
                <p:nvPr/>
              </p:nvSpPr>
              <p:spPr>
                <a:xfrm>
                  <a:off x="6901102" y="947627"/>
                  <a:ext cx="832757" cy="2073729"/>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2" name="Cube 161">
                  <a:extLst>
                    <a:ext uri="{FF2B5EF4-FFF2-40B4-BE49-F238E27FC236}">
                      <a16:creationId xmlns:a16="http://schemas.microsoft.com/office/drawing/2014/main" id="{0939061B-9512-8CB7-B2F3-ED0460A516C2}"/>
                    </a:ext>
                  </a:extLst>
                </p:cNvPr>
                <p:cNvSpPr/>
                <p:nvPr/>
              </p:nvSpPr>
              <p:spPr>
                <a:xfrm>
                  <a:off x="7494473" y="947627"/>
                  <a:ext cx="1094015" cy="2073731"/>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3" name="Cube 162">
                  <a:extLst>
                    <a:ext uri="{FF2B5EF4-FFF2-40B4-BE49-F238E27FC236}">
                      <a16:creationId xmlns:a16="http://schemas.microsoft.com/office/drawing/2014/main" id="{82CCC59A-ACCB-3AD1-07DF-D076D3BC4F30}"/>
                    </a:ext>
                  </a:extLst>
                </p:cNvPr>
                <p:cNvSpPr/>
                <p:nvPr/>
              </p:nvSpPr>
              <p:spPr>
                <a:xfrm>
                  <a:off x="8336699" y="1096292"/>
                  <a:ext cx="522515" cy="1910443"/>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4" name="Cube 163">
                  <a:extLst>
                    <a:ext uri="{FF2B5EF4-FFF2-40B4-BE49-F238E27FC236}">
                      <a16:creationId xmlns:a16="http://schemas.microsoft.com/office/drawing/2014/main" id="{B3105431-6A50-F530-1E0B-8FAF19BD7153}"/>
                    </a:ext>
                  </a:extLst>
                </p:cNvPr>
                <p:cNvSpPr/>
                <p:nvPr/>
              </p:nvSpPr>
              <p:spPr>
                <a:xfrm>
                  <a:off x="8766272" y="947627"/>
                  <a:ext cx="832757" cy="2073729"/>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pSp>
        <p:sp>
          <p:nvSpPr>
            <p:cNvPr id="27" name="Rectangle 26">
              <a:extLst>
                <a:ext uri="{FF2B5EF4-FFF2-40B4-BE49-F238E27FC236}">
                  <a16:creationId xmlns:a16="http://schemas.microsoft.com/office/drawing/2014/main" id="{A55F8178-7D8D-705C-108D-2E9F4E6B09D0}"/>
                </a:ext>
              </a:extLst>
            </p:cNvPr>
            <p:cNvSpPr/>
            <p:nvPr/>
          </p:nvSpPr>
          <p:spPr>
            <a:xfrm>
              <a:off x="8419850" y="3996355"/>
              <a:ext cx="247880" cy="165575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mc:Choice xmlns:a14="http://schemas.microsoft.com/office/drawing/2010/main" Requires="a14">
            <p:sp>
              <p:nvSpPr>
                <p:cNvPr id="28" name="TextBox 18">
                  <a:extLst>
                    <a:ext uri="{FF2B5EF4-FFF2-40B4-BE49-F238E27FC236}">
                      <a16:creationId xmlns:a16="http://schemas.microsoft.com/office/drawing/2014/main" id="{FFF7B26D-6E53-707B-6868-648F8BAE4092}"/>
                    </a:ext>
                  </a:extLst>
                </p:cNvPr>
                <p:cNvSpPr txBox="1"/>
                <p:nvPr/>
              </p:nvSpPr>
              <p:spPr>
                <a:xfrm>
                  <a:off x="74528" y="4051898"/>
                  <a:ext cx="1989455" cy="5937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Arial" panose="020B0604020202020204" pitchFamily="34" charset="0"/>
                      <a:cs typeface="Arial" panose="020B0604020202020204" pitchFamily="34" charset="0"/>
                    </a:rPr>
                    <a:t>Printing Parameter</a:t>
                  </a:r>
                </a:p>
                <a:p>
                  <a:r>
                    <a:rPr lang="en-US" sz="1600">
                      <a:latin typeface="Arial" panose="020B0604020202020204" pitchFamily="34" charset="0"/>
                      <a:cs typeface="Arial" panose="020B0604020202020204" pitchFamily="34" charset="0"/>
                    </a:rPr>
                    <a:t>Embeddings (</a:t>
                  </a:r>
                  <a14:m>
                    <m:oMath xmlns:m="http://schemas.openxmlformats.org/officeDocument/2006/math">
                      <m:r>
                        <a:rPr lang="en-US" sz="1600" b="0" i="1" smtClean="0">
                          <a:latin typeface="Cambria Math" panose="02040503050406030204" pitchFamily="18" charset="0"/>
                          <a:cs typeface="Arial" panose="020B0604020202020204" pitchFamily="34" charset="0"/>
                        </a:rPr>
                        <m:t>𝑐</m:t>
                      </m:r>
                    </m:oMath>
                  </a14:m>
                  <a:r>
                    <a:rPr lang="en-US" sz="1600">
                      <a:latin typeface="Arial" panose="020B0604020202020204" pitchFamily="34" charset="0"/>
                      <a:cs typeface="Arial" panose="020B0604020202020204" pitchFamily="34" charset="0"/>
                    </a:rPr>
                    <a:t>)</a:t>
                  </a:r>
                </a:p>
              </p:txBody>
            </p:sp>
          </mc:Choice>
          <mc:Fallback>
            <p:sp>
              <p:nvSpPr>
                <p:cNvPr id="28" name="TextBox 18">
                  <a:extLst>
                    <a:ext uri="{FF2B5EF4-FFF2-40B4-BE49-F238E27FC236}">
                      <a16:creationId xmlns:a16="http://schemas.microsoft.com/office/drawing/2014/main" id="{FFF7B26D-6E53-707B-6868-648F8BAE4092}"/>
                    </a:ext>
                  </a:extLst>
                </p:cNvPr>
                <p:cNvSpPr txBox="1">
                  <a:spLocks noRot="1" noChangeAspect="1" noMove="1" noResize="1" noEditPoints="1" noAdjustHandles="1" noChangeArrowheads="1" noChangeShapeType="1" noTextEdit="1"/>
                </p:cNvSpPr>
                <p:nvPr/>
              </p:nvSpPr>
              <p:spPr>
                <a:xfrm>
                  <a:off x="74528" y="4051898"/>
                  <a:ext cx="1989455" cy="593787"/>
                </a:xfrm>
                <a:prstGeom prst="rect">
                  <a:avLst/>
                </a:prstGeom>
                <a:blipFill>
                  <a:blip r:embed="rId3"/>
                  <a:stretch>
                    <a:fillRect l="-1529" t="-3093" b="-1134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1">
                  <a:extLst>
                    <a:ext uri="{FF2B5EF4-FFF2-40B4-BE49-F238E27FC236}">
                      <a16:creationId xmlns:a16="http://schemas.microsoft.com/office/drawing/2014/main" id="{804BAEE2-F0F0-CC6C-CBC2-2FB6195788A3}"/>
                    </a:ext>
                  </a:extLst>
                </p:cNvPr>
                <p:cNvSpPr txBox="1"/>
                <p:nvPr/>
              </p:nvSpPr>
              <p:spPr>
                <a:xfrm>
                  <a:off x="273973" y="4798940"/>
                  <a:ext cx="1722828" cy="27114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Arial" panose="020B0604020202020204" pitchFamily="34" charset="0"/>
                      <a:cs typeface="Arial" panose="020B0604020202020204" pitchFamily="34" charset="0"/>
                    </a:rPr>
                    <a:t>Latent Noise (</a:t>
                  </a:r>
                  <a14:m>
                    <m:oMath xmlns:m="http://schemas.openxmlformats.org/officeDocument/2006/math">
                      <m:r>
                        <a:rPr lang="en-US" sz="1600" b="0" i="1" smtClean="0">
                          <a:latin typeface="Cambria Math" panose="02040503050406030204" pitchFamily="18" charset="0"/>
                          <a:cs typeface="Arial" panose="020B0604020202020204" pitchFamily="34" charset="0"/>
                        </a:rPr>
                        <m:t>𝑧</m:t>
                      </m:r>
                    </m:oMath>
                  </a14:m>
                  <a:r>
                    <a:rPr lang="en-US" sz="1600">
                      <a:latin typeface="Arial" panose="020B0604020202020204" pitchFamily="34" charset="0"/>
                      <a:cs typeface="Arial" panose="020B0604020202020204" pitchFamily="34" charset="0"/>
                    </a:rPr>
                    <a:t>)</a:t>
                  </a:r>
                </a:p>
              </p:txBody>
            </p:sp>
          </mc:Choice>
          <mc:Fallback>
            <p:sp>
              <p:nvSpPr>
                <p:cNvPr id="29" name="TextBox 21">
                  <a:extLst>
                    <a:ext uri="{FF2B5EF4-FFF2-40B4-BE49-F238E27FC236}">
                      <a16:creationId xmlns:a16="http://schemas.microsoft.com/office/drawing/2014/main" id="{804BAEE2-F0F0-CC6C-CBC2-2FB6195788A3}"/>
                    </a:ext>
                  </a:extLst>
                </p:cNvPr>
                <p:cNvSpPr txBox="1">
                  <a:spLocks noRot="1" noChangeAspect="1" noMove="1" noResize="1" noEditPoints="1" noAdjustHandles="1" noChangeArrowheads="1" noChangeShapeType="1" noTextEdit="1"/>
                </p:cNvSpPr>
                <p:nvPr/>
              </p:nvSpPr>
              <p:spPr>
                <a:xfrm>
                  <a:off x="273973" y="4798940"/>
                  <a:ext cx="1722828" cy="271145"/>
                </a:xfrm>
                <a:prstGeom prst="rect">
                  <a:avLst/>
                </a:prstGeom>
                <a:blipFill>
                  <a:blip r:embed="rId4"/>
                  <a:stretch>
                    <a:fillRect l="-1767" t="-6818" b="-54545"/>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A8B44B5B-1AF7-B4EE-2AD3-151F23166D5C}"/>
                </a:ext>
              </a:extLst>
            </p:cNvPr>
            <p:cNvCxnSpPr>
              <a:cxnSpLocks/>
            </p:cNvCxnSpPr>
            <p:nvPr/>
          </p:nvCxnSpPr>
          <p:spPr>
            <a:xfrm>
              <a:off x="701379" y="4643146"/>
              <a:ext cx="120690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B820AFD7-FAFC-87A8-8CDA-8F5914C603E0}"/>
                </a:ext>
              </a:extLst>
            </p:cNvPr>
            <p:cNvCxnSpPr>
              <a:cxnSpLocks/>
            </p:cNvCxnSpPr>
            <p:nvPr/>
          </p:nvCxnSpPr>
          <p:spPr>
            <a:xfrm>
              <a:off x="701379" y="5138936"/>
              <a:ext cx="120690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D231EB2-D7E3-771F-3267-9592C4A770FA}"/>
                </a:ext>
              </a:extLst>
            </p:cNvPr>
            <p:cNvCxnSpPr>
              <a:cxnSpLocks/>
            </p:cNvCxnSpPr>
            <p:nvPr/>
          </p:nvCxnSpPr>
          <p:spPr>
            <a:xfrm>
              <a:off x="8670221" y="4775345"/>
              <a:ext cx="68542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7">
              <a:extLst>
                <a:ext uri="{FF2B5EF4-FFF2-40B4-BE49-F238E27FC236}">
                  <a16:creationId xmlns:a16="http://schemas.microsoft.com/office/drawing/2014/main" id="{D8FA5BB8-95BB-E467-8387-EABFA5C5A8FB}"/>
                </a:ext>
              </a:extLst>
            </p:cNvPr>
            <p:cNvSpPr txBox="1"/>
            <p:nvPr/>
          </p:nvSpPr>
          <p:spPr>
            <a:xfrm>
              <a:off x="9377511" y="4444016"/>
              <a:ext cx="1769873" cy="84380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Arial" panose="020B0604020202020204" pitchFamily="34" charset="0"/>
                  <a:cs typeface="Arial" panose="020B0604020202020204" pitchFamily="34" charset="0"/>
                </a:rPr>
                <a:t>Generated Morphologies</a:t>
              </a:r>
            </a:p>
            <a:p>
              <a:r>
                <a:rPr lang="en-US" sz="1600">
                  <a:latin typeface="Arial" panose="020B0604020202020204" pitchFamily="34" charset="0"/>
                  <a:cs typeface="Arial" panose="020B0604020202020204" pitchFamily="34" charset="0"/>
                </a:rPr>
                <a:t>(64x1x256x256)</a:t>
              </a:r>
            </a:p>
          </p:txBody>
        </p:sp>
        <p:sp>
          <p:nvSpPr>
            <p:cNvPr id="34" name="TextBox 3">
              <a:extLst>
                <a:ext uri="{FF2B5EF4-FFF2-40B4-BE49-F238E27FC236}">
                  <a16:creationId xmlns:a16="http://schemas.microsoft.com/office/drawing/2014/main" id="{B25E2423-DFE4-7015-7A15-438EE9FB0761}"/>
                </a:ext>
              </a:extLst>
            </p:cNvPr>
            <p:cNvSpPr txBox="1"/>
            <p:nvPr/>
          </p:nvSpPr>
          <p:spPr>
            <a:xfrm rot="18891598">
              <a:off x="3081795" y="3576736"/>
              <a:ext cx="910495"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64,128, 128, 128</a:t>
              </a:r>
            </a:p>
          </p:txBody>
        </p:sp>
        <p:sp>
          <p:nvSpPr>
            <p:cNvPr id="35" name="TextBox 16">
              <a:extLst>
                <a:ext uri="{FF2B5EF4-FFF2-40B4-BE49-F238E27FC236}">
                  <a16:creationId xmlns:a16="http://schemas.microsoft.com/office/drawing/2014/main" id="{9D257D68-A0E0-E073-C9A7-CA10E6E15BA0}"/>
                </a:ext>
              </a:extLst>
            </p:cNvPr>
            <p:cNvSpPr txBox="1"/>
            <p:nvPr/>
          </p:nvSpPr>
          <p:spPr>
            <a:xfrm rot="18891598">
              <a:off x="3593734" y="3581143"/>
              <a:ext cx="938740"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64, 128, 256, 256</a:t>
              </a:r>
            </a:p>
          </p:txBody>
        </p:sp>
        <p:sp>
          <p:nvSpPr>
            <p:cNvPr id="36" name="TextBox 17">
              <a:extLst>
                <a:ext uri="{FF2B5EF4-FFF2-40B4-BE49-F238E27FC236}">
                  <a16:creationId xmlns:a16="http://schemas.microsoft.com/office/drawing/2014/main" id="{56796684-0B81-71ED-8A44-5E3C4A5772F9}"/>
                </a:ext>
              </a:extLst>
            </p:cNvPr>
            <p:cNvSpPr txBox="1"/>
            <p:nvPr/>
          </p:nvSpPr>
          <p:spPr>
            <a:xfrm rot="18891598">
              <a:off x="4139582" y="3571832"/>
              <a:ext cx="938740"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64, 128, 256, 256</a:t>
              </a:r>
            </a:p>
          </p:txBody>
        </p:sp>
        <p:sp>
          <p:nvSpPr>
            <p:cNvPr id="37" name="TextBox 19">
              <a:extLst>
                <a:ext uri="{FF2B5EF4-FFF2-40B4-BE49-F238E27FC236}">
                  <a16:creationId xmlns:a16="http://schemas.microsoft.com/office/drawing/2014/main" id="{62F66B35-DF7E-763A-9E79-6790725EE154}"/>
                </a:ext>
              </a:extLst>
            </p:cNvPr>
            <p:cNvSpPr txBox="1"/>
            <p:nvPr/>
          </p:nvSpPr>
          <p:spPr>
            <a:xfrm rot="18891598">
              <a:off x="4728241" y="3581141"/>
              <a:ext cx="938740"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64, 128, 256, 256</a:t>
              </a:r>
            </a:p>
          </p:txBody>
        </p:sp>
        <p:sp>
          <p:nvSpPr>
            <p:cNvPr id="38" name="TextBox 35">
              <a:extLst>
                <a:ext uri="{FF2B5EF4-FFF2-40B4-BE49-F238E27FC236}">
                  <a16:creationId xmlns:a16="http://schemas.microsoft.com/office/drawing/2014/main" id="{58DBF1F6-7C36-380D-717F-15088AE1BAB8}"/>
                </a:ext>
              </a:extLst>
            </p:cNvPr>
            <p:cNvSpPr txBox="1"/>
            <p:nvPr/>
          </p:nvSpPr>
          <p:spPr>
            <a:xfrm rot="18891598">
              <a:off x="5208540" y="3686736"/>
              <a:ext cx="938740"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64, 128, 256, 256</a:t>
              </a:r>
            </a:p>
          </p:txBody>
        </p:sp>
        <p:sp>
          <p:nvSpPr>
            <p:cNvPr id="39" name="TextBox 36">
              <a:extLst>
                <a:ext uri="{FF2B5EF4-FFF2-40B4-BE49-F238E27FC236}">
                  <a16:creationId xmlns:a16="http://schemas.microsoft.com/office/drawing/2014/main" id="{82DB55EE-D7AD-BBBB-399A-1C139CBCE175}"/>
                </a:ext>
              </a:extLst>
            </p:cNvPr>
            <p:cNvSpPr txBox="1"/>
            <p:nvPr/>
          </p:nvSpPr>
          <p:spPr>
            <a:xfrm rot="18891598">
              <a:off x="5724786" y="3568020"/>
              <a:ext cx="910495"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64,128, 512, 512</a:t>
              </a:r>
            </a:p>
          </p:txBody>
        </p:sp>
        <p:sp>
          <p:nvSpPr>
            <p:cNvPr id="40" name="TextBox 39">
              <a:extLst>
                <a:ext uri="{FF2B5EF4-FFF2-40B4-BE49-F238E27FC236}">
                  <a16:creationId xmlns:a16="http://schemas.microsoft.com/office/drawing/2014/main" id="{961882DC-5DDF-DEC1-90BB-604F5BDFEDB7}"/>
                </a:ext>
              </a:extLst>
            </p:cNvPr>
            <p:cNvSpPr txBox="1"/>
            <p:nvPr/>
          </p:nvSpPr>
          <p:spPr>
            <a:xfrm rot="18891598">
              <a:off x="6248630" y="3582187"/>
              <a:ext cx="88225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64, 64, 512, 512</a:t>
              </a:r>
            </a:p>
          </p:txBody>
        </p:sp>
        <p:sp>
          <p:nvSpPr>
            <p:cNvPr id="41" name="TextBox 70">
              <a:extLst>
                <a:ext uri="{FF2B5EF4-FFF2-40B4-BE49-F238E27FC236}">
                  <a16:creationId xmlns:a16="http://schemas.microsoft.com/office/drawing/2014/main" id="{8D9560D9-9CA3-856C-7C36-BB93BDFBB359}"/>
                </a:ext>
              </a:extLst>
            </p:cNvPr>
            <p:cNvSpPr txBox="1"/>
            <p:nvPr/>
          </p:nvSpPr>
          <p:spPr>
            <a:xfrm rot="18891598">
              <a:off x="6829332" y="3580729"/>
              <a:ext cx="88225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64, 64, 512, 512</a:t>
              </a:r>
            </a:p>
          </p:txBody>
        </p:sp>
        <p:sp>
          <p:nvSpPr>
            <p:cNvPr id="42" name="TextBox 78">
              <a:extLst>
                <a:ext uri="{FF2B5EF4-FFF2-40B4-BE49-F238E27FC236}">
                  <a16:creationId xmlns:a16="http://schemas.microsoft.com/office/drawing/2014/main" id="{B0502390-FD0C-8819-BD13-BCDC1813EAD9}"/>
                </a:ext>
              </a:extLst>
            </p:cNvPr>
            <p:cNvSpPr txBox="1"/>
            <p:nvPr/>
          </p:nvSpPr>
          <p:spPr>
            <a:xfrm rot="18891598">
              <a:off x="7277971" y="3694838"/>
              <a:ext cx="88225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64, 64, 512, 512</a:t>
              </a:r>
            </a:p>
          </p:txBody>
        </p:sp>
        <p:sp>
          <p:nvSpPr>
            <p:cNvPr id="43" name="TextBox 79">
              <a:extLst>
                <a:ext uri="{FF2B5EF4-FFF2-40B4-BE49-F238E27FC236}">
                  <a16:creationId xmlns:a16="http://schemas.microsoft.com/office/drawing/2014/main" id="{00577AC4-5032-AE15-E499-6C363D504C9D}"/>
                </a:ext>
              </a:extLst>
            </p:cNvPr>
            <p:cNvSpPr txBox="1"/>
            <p:nvPr/>
          </p:nvSpPr>
          <p:spPr>
            <a:xfrm rot="18891598">
              <a:off x="7867585" y="3599294"/>
              <a:ext cx="82576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64, 1, 512, 512</a:t>
              </a:r>
            </a:p>
          </p:txBody>
        </p:sp>
        <p:sp>
          <p:nvSpPr>
            <p:cNvPr id="44" name="TextBox 80">
              <a:extLst>
                <a:ext uri="{FF2B5EF4-FFF2-40B4-BE49-F238E27FC236}">
                  <a16:creationId xmlns:a16="http://schemas.microsoft.com/office/drawing/2014/main" id="{01FE71EF-444B-9FE1-4178-06E24590AD84}"/>
                </a:ext>
              </a:extLst>
            </p:cNvPr>
            <p:cNvSpPr txBox="1"/>
            <p:nvPr/>
          </p:nvSpPr>
          <p:spPr>
            <a:xfrm rot="18891598">
              <a:off x="8301126" y="3597540"/>
              <a:ext cx="82576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64, 1, 512, 512</a:t>
              </a:r>
            </a:p>
          </p:txBody>
        </p:sp>
        <p:sp>
          <p:nvSpPr>
            <p:cNvPr id="45" name="TextBox 3">
              <a:extLst>
                <a:ext uri="{FF2B5EF4-FFF2-40B4-BE49-F238E27FC236}">
                  <a16:creationId xmlns:a16="http://schemas.microsoft.com/office/drawing/2014/main" id="{3943F47A-6F41-0CFA-8911-E5D9351090BC}"/>
                </a:ext>
              </a:extLst>
            </p:cNvPr>
            <p:cNvSpPr txBox="1"/>
            <p:nvPr/>
          </p:nvSpPr>
          <p:spPr>
            <a:xfrm rot="18891598">
              <a:off x="1819866" y="3613896"/>
              <a:ext cx="712785"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64, 2097152</a:t>
              </a:r>
            </a:p>
          </p:txBody>
        </p:sp>
        <p:sp>
          <p:nvSpPr>
            <p:cNvPr id="46" name="TextBox 3">
              <a:extLst>
                <a:ext uri="{FF2B5EF4-FFF2-40B4-BE49-F238E27FC236}">
                  <a16:creationId xmlns:a16="http://schemas.microsoft.com/office/drawing/2014/main" id="{A136D825-5C30-BCCF-429F-DD9C4CBB9616}"/>
                </a:ext>
              </a:extLst>
            </p:cNvPr>
            <p:cNvSpPr txBox="1"/>
            <p:nvPr/>
          </p:nvSpPr>
          <p:spPr>
            <a:xfrm rot="18891598">
              <a:off x="2154904" y="3561884"/>
              <a:ext cx="938740"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64, 128, 128, 128</a:t>
              </a:r>
            </a:p>
          </p:txBody>
        </p:sp>
        <p:sp>
          <p:nvSpPr>
            <p:cNvPr id="47" name="TextBox 46">
              <a:extLst>
                <a:ext uri="{FF2B5EF4-FFF2-40B4-BE49-F238E27FC236}">
                  <a16:creationId xmlns:a16="http://schemas.microsoft.com/office/drawing/2014/main" id="{A460D801-A3AF-22E7-51CB-8D6ED8CD450E}"/>
                </a:ext>
              </a:extLst>
            </p:cNvPr>
            <p:cNvSpPr txBox="1"/>
            <p:nvPr/>
          </p:nvSpPr>
          <p:spPr>
            <a:xfrm>
              <a:off x="1847952" y="5653181"/>
              <a:ext cx="42552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64d</a:t>
              </a:r>
            </a:p>
          </p:txBody>
        </p:sp>
        <p:sp>
          <p:nvSpPr>
            <p:cNvPr id="48" name="TextBox 47">
              <a:extLst>
                <a:ext uri="{FF2B5EF4-FFF2-40B4-BE49-F238E27FC236}">
                  <a16:creationId xmlns:a16="http://schemas.microsoft.com/office/drawing/2014/main" id="{44B94062-BAAD-F7EB-F8F8-32D5724F243B}"/>
                </a:ext>
              </a:extLst>
            </p:cNvPr>
            <p:cNvSpPr txBox="1"/>
            <p:nvPr/>
          </p:nvSpPr>
          <p:spPr>
            <a:xfrm>
              <a:off x="2170111" y="5647147"/>
              <a:ext cx="47323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sp>
          <p:nvSpPr>
            <p:cNvPr id="49" name="TextBox 48">
              <a:extLst>
                <a:ext uri="{FF2B5EF4-FFF2-40B4-BE49-F238E27FC236}">
                  <a16:creationId xmlns:a16="http://schemas.microsoft.com/office/drawing/2014/main" id="{8E5BF5F7-499A-A5D3-78A0-2191E1449EA0}"/>
                </a:ext>
              </a:extLst>
            </p:cNvPr>
            <p:cNvSpPr txBox="1"/>
            <p:nvPr/>
          </p:nvSpPr>
          <p:spPr>
            <a:xfrm>
              <a:off x="5856112" y="5665861"/>
              <a:ext cx="422293"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64d</a:t>
              </a:r>
            </a:p>
          </p:txBody>
        </p:sp>
        <p:sp>
          <p:nvSpPr>
            <p:cNvPr id="50" name="TextBox 49">
              <a:extLst>
                <a:ext uri="{FF2B5EF4-FFF2-40B4-BE49-F238E27FC236}">
                  <a16:creationId xmlns:a16="http://schemas.microsoft.com/office/drawing/2014/main" id="{A7D93400-1740-EE41-7657-CE5185B1E98D}"/>
                </a:ext>
              </a:extLst>
            </p:cNvPr>
            <p:cNvSpPr txBox="1"/>
            <p:nvPr/>
          </p:nvSpPr>
          <p:spPr>
            <a:xfrm>
              <a:off x="6421060" y="5669108"/>
              <a:ext cx="546572"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64d</a:t>
              </a:r>
            </a:p>
          </p:txBody>
        </p:sp>
        <p:sp>
          <p:nvSpPr>
            <p:cNvPr id="51" name="TextBox 50">
              <a:extLst>
                <a:ext uri="{FF2B5EF4-FFF2-40B4-BE49-F238E27FC236}">
                  <a16:creationId xmlns:a16="http://schemas.microsoft.com/office/drawing/2014/main" id="{00C5CC75-0397-B255-810E-98DE484C0328}"/>
                </a:ext>
              </a:extLst>
            </p:cNvPr>
            <p:cNvSpPr txBox="1"/>
            <p:nvPr/>
          </p:nvSpPr>
          <p:spPr>
            <a:xfrm>
              <a:off x="7067496" y="5658604"/>
              <a:ext cx="413731"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64d</a:t>
              </a:r>
            </a:p>
          </p:txBody>
        </p:sp>
        <p:sp>
          <p:nvSpPr>
            <p:cNvPr id="52" name="TextBox 51">
              <a:extLst>
                <a:ext uri="{FF2B5EF4-FFF2-40B4-BE49-F238E27FC236}">
                  <a16:creationId xmlns:a16="http://schemas.microsoft.com/office/drawing/2014/main" id="{A410751B-E781-612C-1935-64074C04C118}"/>
                </a:ext>
              </a:extLst>
            </p:cNvPr>
            <p:cNvSpPr txBox="1"/>
            <p:nvPr/>
          </p:nvSpPr>
          <p:spPr>
            <a:xfrm>
              <a:off x="7490822" y="5668802"/>
              <a:ext cx="379496" cy="200781"/>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1d</a:t>
              </a:r>
            </a:p>
          </p:txBody>
        </p:sp>
        <p:sp>
          <p:nvSpPr>
            <p:cNvPr id="53" name="TextBox 52">
              <a:extLst>
                <a:ext uri="{FF2B5EF4-FFF2-40B4-BE49-F238E27FC236}">
                  <a16:creationId xmlns:a16="http://schemas.microsoft.com/office/drawing/2014/main" id="{783676D3-3445-99EB-D1B3-817014A96279}"/>
                </a:ext>
              </a:extLst>
            </p:cNvPr>
            <p:cNvSpPr txBox="1"/>
            <p:nvPr/>
          </p:nvSpPr>
          <p:spPr>
            <a:xfrm>
              <a:off x="8365921" y="5647147"/>
              <a:ext cx="333066"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1d</a:t>
              </a:r>
            </a:p>
          </p:txBody>
        </p:sp>
        <p:sp>
          <p:nvSpPr>
            <p:cNvPr id="54" name="Rectangle 53">
              <a:extLst>
                <a:ext uri="{FF2B5EF4-FFF2-40B4-BE49-F238E27FC236}">
                  <a16:creationId xmlns:a16="http://schemas.microsoft.com/office/drawing/2014/main" id="{01C0D0D4-0800-B487-E443-F17B6A930737}"/>
                </a:ext>
              </a:extLst>
            </p:cNvPr>
            <p:cNvSpPr/>
            <p:nvPr/>
          </p:nvSpPr>
          <p:spPr>
            <a:xfrm>
              <a:off x="12126494" y="7099705"/>
              <a:ext cx="247880" cy="165575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5" name="Rectangle 54">
              <a:extLst>
                <a:ext uri="{FF2B5EF4-FFF2-40B4-BE49-F238E27FC236}">
                  <a16:creationId xmlns:a16="http://schemas.microsoft.com/office/drawing/2014/main" id="{E4086D32-4233-6176-C3CF-7173DDC080E3}"/>
                </a:ext>
              </a:extLst>
            </p:cNvPr>
            <p:cNvSpPr/>
            <p:nvPr/>
          </p:nvSpPr>
          <p:spPr>
            <a:xfrm>
              <a:off x="12481500" y="7091729"/>
              <a:ext cx="247880" cy="165575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6" name="Cube 55">
              <a:extLst>
                <a:ext uri="{FF2B5EF4-FFF2-40B4-BE49-F238E27FC236}">
                  <a16:creationId xmlns:a16="http://schemas.microsoft.com/office/drawing/2014/main" id="{768F1055-3F20-80D9-3A15-023ADDBA894E}"/>
                </a:ext>
              </a:extLst>
            </p:cNvPr>
            <p:cNvSpPr/>
            <p:nvPr/>
          </p:nvSpPr>
          <p:spPr>
            <a:xfrm>
              <a:off x="1801997" y="7108521"/>
              <a:ext cx="720808" cy="1660836"/>
            </a:xfrm>
            <a:prstGeom prst="cube">
              <a:avLst>
                <a:gd name="adj" fmla="val 55392"/>
              </a:avLst>
            </a:prstGeom>
            <a:solidFill>
              <a:srgbClr val="05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 name="Cube 56">
              <a:extLst>
                <a:ext uri="{FF2B5EF4-FFF2-40B4-BE49-F238E27FC236}">
                  <a16:creationId xmlns:a16="http://schemas.microsoft.com/office/drawing/2014/main" id="{D6126478-76E9-FED7-4D92-B55DC6082B0F}"/>
                </a:ext>
              </a:extLst>
            </p:cNvPr>
            <p:cNvSpPr/>
            <p:nvPr/>
          </p:nvSpPr>
          <p:spPr>
            <a:xfrm>
              <a:off x="2250018" y="7239288"/>
              <a:ext cx="452272" cy="1530061"/>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Cube 57">
              <a:extLst>
                <a:ext uri="{FF2B5EF4-FFF2-40B4-BE49-F238E27FC236}">
                  <a16:creationId xmlns:a16="http://schemas.microsoft.com/office/drawing/2014/main" id="{FED4A359-93E0-9DCB-1C8B-8EFBF4A0E0F4}"/>
                </a:ext>
              </a:extLst>
            </p:cNvPr>
            <p:cNvSpPr/>
            <p:nvPr/>
          </p:nvSpPr>
          <p:spPr>
            <a:xfrm>
              <a:off x="2617065" y="7108512"/>
              <a:ext cx="720808" cy="1660836"/>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Cube 58">
              <a:extLst>
                <a:ext uri="{FF2B5EF4-FFF2-40B4-BE49-F238E27FC236}">
                  <a16:creationId xmlns:a16="http://schemas.microsoft.com/office/drawing/2014/main" id="{EFBBA00C-3F04-E68B-57FF-88EA5F2E8382}"/>
                </a:ext>
              </a:extLst>
            </p:cNvPr>
            <p:cNvSpPr/>
            <p:nvPr/>
          </p:nvSpPr>
          <p:spPr>
            <a:xfrm>
              <a:off x="3080598" y="7108512"/>
              <a:ext cx="946944" cy="1660837"/>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Cube 59">
              <a:extLst>
                <a:ext uri="{FF2B5EF4-FFF2-40B4-BE49-F238E27FC236}">
                  <a16:creationId xmlns:a16="http://schemas.microsoft.com/office/drawing/2014/main" id="{DDF10E8C-5653-5D68-BF74-BEA5B3DAB039}"/>
                </a:ext>
              </a:extLst>
            </p:cNvPr>
            <p:cNvSpPr/>
            <p:nvPr/>
          </p:nvSpPr>
          <p:spPr>
            <a:xfrm>
              <a:off x="3790817" y="7239288"/>
              <a:ext cx="452272" cy="1530061"/>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Cube 60">
              <a:extLst>
                <a:ext uri="{FF2B5EF4-FFF2-40B4-BE49-F238E27FC236}">
                  <a16:creationId xmlns:a16="http://schemas.microsoft.com/office/drawing/2014/main" id="{ED3A94F4-51E8-9316-4E75-A40BFBB74FAE}"/>
                </a:ext>
              </a:extLst>
            </p:cNvPr>
            <p:cNvSpPr/>
            <p:nvPr/>
          </p:nvSpPr>
          <p:spPr>
            <a:xfrm>
              <a:off x="4137658" y="7108512"/>
              <a:ext cx="720808" cy="1660836"/>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Cube 61">
              <a:extLst>
                <a:ext uri="{FF2B5EF4-FFF2-40B4-BE49-F238E27FC236}">
                  <a16:creationId xmlns:a16="http://schemas.microsoft.com/office/drawing/2014/main" id="{9A71E9E6-CD4A-2A71-41A1-069C561164A4}"/>
                </a:ext>
              </a:extLst>
            </p:cNvPr>
            <p:cNvSpPr/>
            <p:nvPr/>
          </p:nvSpPr>
          <p:spPr>
            <a:xfrm>
              <a:off x="4557483" y="7108511"/>
              <a:ext cx="946944" cy="1660837"/>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Cube 62">
              <a:extLst>
                <a:ext uri="{FF2B5EF4-FFF2-40B4-BE49-F238E27FC236}">
                  <a16:creationId xmlns:a16="http://schemas.microsoft.com/office/drawing/2014/main" id="{6D566188-444B-1483-B47C-3E305DDF1234}"/>
                </a:ext>
              </a:extLst>
            </p:cNvPr>
            <p:cNvSpPr/>
            <p:nvPr/>
          </p:nvSpPr>
          <p:spPr>
            <a:xfrm>
              <a:off x="5269905" y="7239288"/>
              <a:ext cx="452272" cy="1530061"/>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Cube 63">
              <a:extLst>
                <a:ext uri="{FF2B5EF4-FFF2-40B4-BE49-F238E27FC236}">
                  <a16:creationId xmlns:a16="http://schemas.microsoft.com/office/drawing/2014/main" id="{5D6E3921-CEC8-0F25-075F-8E97A6308C95}"/>
                </a:ext>
              </a:extLst>
            </p:cNvPr>
            <p:cNvSpPr/>
            <p:nvPr/>
          </p:nvSpPr>
          <p:spPr>
            <a:xfrm>
              <a:off x="5643625" y="7110680"/>
              <a:ext cx="720808" cy="1660836"/>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Cube 64">
              <a:extLst>
                <a:ext uri="{FF2B5EF4-FFF2-40B4-BE49-F238E27FC236}">
                  <a16:creationId xmlns:a16="http://schemas.microsoft.com/office/drawing/2014/main" id="{E7932AB6-2326-74E2-EA86-6A9A0AFF87B9}"/>
                </a:ext>
              </a:extLst>
            </p:cNvPr>
            <p:cNvSpPr/>
            <p:nvPr/>
          </p:nvSpPr>
          <p:spPr>
            <a:xfrm>
              <a:off x="6107444" y="7113596"/>
              <a:ext cx="946944" cy="1660837"/>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Cube 65">
              <a:extLst>
                <a:ext uri="{FF2B5EF4-FFF2-40B4-BE49-F238E27FC236}">
                  <a16:creationId xmlns:a16="http://schemas.microsoft.com/office/drawing/2014/main" id="{9B0CD31C-4F1D-C5AB-62AA-96C869541FF2}"/>
                </a:ext>
              </a:extLst>
            </p:cNvPr>
            <p:cNvSpPr/>
            <p:nvPr/>
          </p:nvSpPr>
          <p:spPr>
            <a:xfrm>
              <a:off x="6817311" y="7239288"/>
              <a:ext cx="452272" cy="1530061"/>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Cube 66">
              <a:extLst>
                <a:ext uri="{FF2B5EF4-FFF2-40B4-BE49-F238E27FC236}">
                  <a16:creationId xmlns:a16="http://schemas.microsoft.com/office/drawing/2014/main" id="{85C7EB8D-797F-CC95-7760-0BE7C0679429}"/>
                </a:ext>
              </a:extLst>
            </p:cNvPr>
            <p:cNvSpPr/>
            <p:nvPr/>
          </p:nvSpPr>
          <p:spPr>
            <a:xfrm>
              <a:off x="7171645" y="7108511"/>
              <a:ext cx="720808" cy="1660836"/>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Cube 67">
              <a:extLst>
                <a:ext uri="{FF2B5EF4-FFF2-40B4-BE49-F238E27FC236}">
                  <a16:creationId xmlns:a16="http://schemas.microsoft.com/office/drawing/2014/main" id="{AED237CC-A8B1-4AC0-B179-92EF0C83C588}"/>
                </a:ext>
              </a:extLst>
            </p:cNvPr>
            <p:cNvSpPr/>
            <p:nvPr/>
          </p:nvSpPr>
          <p:spPr>
            <a:xfrm>
              <a:off x="7651252" y="7105965"/>
              <a:ext cx="946944" cy="1660837"/>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9" name="Cube 68">
              <a:extLst>
                <a:ext uri="{FF2B5EF4-FFF2-40B4-BE49-F238E27FC236}">
                  <a16:creationId xmlns:a16="http://schemas.microsoft.com/office/drawing/2014/main" id="{EB38F129-86C7-FBB7-AFC9-D090533F619B}"/>
                </a:ext>
              </a:extLst>
            </p:cNvPr>
            <p:cNvSpPr/>
            <p:nvPr/>
          </p:nvSpPr>
          <p:spPr>
            <a:xfrm>
              <a:off x="8393306" y="7244373"/>
              <a:ext cx="452272" cy="1530061"/>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70" name="Straight Arrow Connector 69">
              <a:extLst>
                <a:ext uri="{FF2B5EF4-FFF2-40B4-BE49-F238E27FC236}">
                  <a16:creationId xmlns:a16="http://schemas.microsoft.com/office/drawing/2014/main" id="{F5F9E9C2-AD7D-A8B0-2C66-90A483310C74}"/>
                </a:ext>
              </a:extLst>
            </p:cNvPr>
            <p:cNvCxnSpPr>
              <a:cxnSpLocks/>
            </p:cNvCxnSpPr>
            <p:nvPr/>
          </p:nvCxnSpPr>
          <p:spPr>
            <a:xfrm>
              <a:off x="581315" y="7759796"/>
              <a:ext cx="120690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1" name="TextBox 40">
                  <a:extLst>
                    <a:ext uri="{FF2B5EF4-FFF2-40B4-BE49-F238E27FC236}">
                      <a16:creationId xmlns:a16="http://schemas.microsoft.com/office/drawing/2014/main" id="{D40E2D8B-8684-36E2-24B9-5D27BC4592D7}"/>
                    </a:ext>
                  </a:extLst>
                </p:cNvPr>
                <p:cNvSpPr txBox="1"/>
                <p:nvPr/>
              </p:nvSpPr>
              <p:spPr>
                <a:xfrm>
                  <a:off x="97122" y="6916976"/>
                  <a:ext cx="2006387" cy="66554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Arial" panose="020B0604020202020204" pitchFamily="34" charset="0"/>
                      <a:cs typeface="Arial" panose="020B0604020202020204" pitchFamily="34" charset="0"/>
                    </a:rPr>
                    <a:t>Experimental or Generated Morphologies (</a:t>
                  </a:r>
                  <a14:m>
                    <m:oMath xmlns:m="http://schemas.openxmlformats.org/officeDocument/2006/math">
                      <m:r>
                        <a:rPr lang="en-US" sz="1600" b="0" i="1" smtClean="0">
                          <a:latin typeface="Cambria Math" panose="02040503050406030204" pitchFamily="18" charset="0"/>
                          <a:cs typeface="Arial" panose="020B0604020202020204" pitchFamily="34" charset="0"/>
                        </a:rPr>
                        <m:t>𝑥</m:t>
                      </m:r>
                    </m:oMath>
                  </a14:m>
                  <a:r>
                    <a:rPr lang="en-US" sz="1600">
                      <a:latin typeface="Arial" panose="020B0604020202020204" pitchFamily="34" charset="0"/>
                      <a:cs typeface="Arial" panose="020B0604020202020204" pitchFamily="34" charset="0"/>
                    </a:rPr>
                    <a:t>)</a:t>
                  </a:r>
                </a:p>
              </p:txBody>
            </p:sp>
          </mc:Choice>
          <mc:Fallback>
            <p:sp>
              <p:nvSpPr>
                <p:cNvPr id="71" name="TextBox 40">
                  <a:extLst>
                    <a:ext uri="{FF2B5EF4-FFF2-40B4-BE49-F238E27FC236}">
                      <a16:creationId xmlns:a16="http://schemas.microsoft.com/office/drawing/2014/main" id="{D40E2D8B-8684-36E2-24B9-5D27BC4592D7}"/>
                    </a:ext>
                  </a:extLst>
                </p:cNvPr>
                <p:cNvSpPr txBox="1">
                  <a:spLocks noRot="1" noChangeAspect="1" noMove="1" noResize="1" noEditPoints="1" noAdjustHandles="1" noChangeArrowheads="1" noChangeShapeType="1" noTextEdit="1"/>
                </p:cNvSpPr>
                <p:nvPr/>
              </p:nvSpPr>
              <p:spPr>
                <a:xfrm>
                  <a:off x="97122" y="6916976"/>
                  <a:ext cx="2006387" cy="665540"/>
                </a:xfrm>
                <a:prstGeom prst="rect">
                  <a:avLst/>
                </a:prstGeom>
                <a:blipFill>
                  <a:blip r:embed="rId5"/>
                  <a:stretch>
                    <a:fillRect l="-1520" t="-2752" b="-35780"/>
                  </a:stretch>
                </a:blipFill>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E1A17BE8-D08C-2179-AD5F-773E564BC953}"/>
                </a:ext>
              </a:extLst>
            </p:cNvPr>
            <p:cNvCxnSpPr>
              <a:cxnSpLocks/>
            </p:cNvCxnSpPr>
            <p:nvPr/>
          </p:nvCxnSpPr>
          <p:spPr>
            <a:xfrm>
              <a:off x="581314" y="8690040"/>
              <a:ext cx="120690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17DDC544-D8B5-5938-309D-9D10D483EA19}"/>
                </a:ext>
              </a:extLst>
            </p:cNvPr>
            <p:cNvSpPr txBox="1"/>
            <p:nvPr/>
          </p:nvSpPr>
          <p:spPr>
            <a:xfrm>
              <a:off x="13393293" y="7441726"/>
              <a:ext cx="1547599" cy="84380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Arial" panose="020B0604020202020204" pitchFamily="34" charset="0"/>
                  <a:cs typeface="Arial" panose="020B0604020202020204" pitchFamily="34" charset="0"/>
                </a:rPr>
                <a:t>Real/Fake</a:t>
              </a:r>
            </a:p>
            <a:p>
              <a:r>
                <a:rPr lang="en-US" sz="1600">
                  <a:latin typeface="Arial" panose="020B0604020202020204" pitchFamily="34" charset="0"/>
                  <a:cs typeface="Arial" panose="020B0604020202020204" pitchFamily="34" charset="0"/>
                </a:rPr>
                <a:t>Classification</a:t>
              </a:r>
            </a:p>
            <a:p>
              <a:r>
                <a:rPr lang="en-US" sz="1600">
                  <a:latin typeface="Arial" panose="020B0604020202020204" pitchFamily="34" charset="0"/>
                  <a:cs typeface="Arial" panose="020B0604020202020204" pitchFamily="34" charset="0"/>
                </a:rPr>
                <a:t>(Scalar output)</a:t>
              </a:r>
            </a:p>
          </p:txBody>
        </p:sp>
        <p:cxnSp>
          <p:nvCxnSpPr>
            <p:cNvPr id="74" name="Straight Arrow Connector 73">
              <a:extLst>
                <a:ext uri="{FF2B5EF4-FFF2-40B4-BE49-F238E27FC236}">
                  <a16:creationId xmlns:a16="http://schemas.microsoft.com/office/drawing/2014/main" id="{F40FCEA6-F0C5-9C4F-D3E3-FCE5D9EAA6F4}"/>
                </a:ext>
              </a:extLst>
            </p:cNvPr>
            <p:cNvCxnSpPr>
              <a:cxnSpLocks/>
            </p:cNvCxnSpPr>
            <p:nvPr/>
          </p:nvCxnSpPr>
          <p:spPr>
            <a:xfrm>
              <a:off x="12729379" y="7883098"/>
              <a:ext cx="68542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5" name="TextBox 81">
              <a:extLst>
                <a:ext uri="{FF2B5EF4-FFF2-40B4-BE49-F238E27FC236}">
                  <a16:creationId xmlns:a16="http://schemas.microsoft.com/office/drawing/2014/main" id="{82EAE082-615E-E1EB-BA98-45FFB8779C2A}"/>
                </a:ext>
              </a:extLst>
            </p:cNvPr>
            <p:cNvSpPr txBox="1"/>
            <p:nvPr/>
          </p:nvSpPr>
          <p:spPr>
            <a:xfrm rot="18891598">
              <a:off x="2105995" y="6674006"/>
              <a:ext cx="88225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64, 16, 256, 256</a:t>
              </a:r>
            </a:p>
          </p:txBody>
        </p:sp>
        <p:sp>
          <p:nvSpPr>
            <p:cNvPr id="76" name="TextBox 82">
              <a:extLst>
                <a:ext uri="{FF2B5EF4-FFF2-40B4-BE49-F238E27FC236}">
                  <a16:creationId xmlns:a16="http://schemas.microsoft.com/office/drawing/2014/main" id="{4A604C95-990C-ECA1-20B1-A4D1D5BE683D}"/>
                </a:ext>
              </a:extLst>
            </p:cNvPr>
            <p:cNvSpPr txBox="1"/>
            <p:nvPr/>
          </p:nvSpPr>
          <p:spPr>
            <a:xfrm rot="18891598">
              <a:off x="2413337" y="6801136"/>
              <a:ext cx="88225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64, 16, 256, 256</a:t>
              </a:r>
            </a:p>
          </p:txBody>
        </p:sp>
        <p:sp>
          <p:nvSpPr>
            <p:cNvPr id="77" name="TextBox 83">
              <a:extLst>
                <a:ext uri="{FF2B5EF4-FFF2-40B4-BE49-F238E27FC236}">
                  <a16:creationId xmlns:a16="http://schemas.microsoft.com/office/drawing/2014/main" id="{A1BE9DED-316F-262B-6665-3B541EC5783F}"/>
                </a:ext>
              </a:extLst>
            </p:cNvPr>
            <p:cNvSpPr txBox="1"/>
            <p:nvPr/>
          </p:nvSpPr>
          <p:spPr>
            <a:xfrm rot="18891598">
              <a:off x="2923248" y="6672311"/>
              <a:ext cx="88225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64, 32, 128, 128</a:t>
              </a:r>
            </a:p>
          </p:txBody>
        </p:sp>
        <p:sp>
          <p:nvSpPr>
            <p:cNvPr id="78" name="TextBox 84">
              <a:extLst>
                <a:ext uri="{FF2B5EF4-FFF2-40B4-BE49-F238E27FC236}">
                  <a16:creationId xmlns:a16="http://schemas.microsoft.com/office/drawing/2014/main" id="{41C7A207-DE4D-BDCC-7A9A-86C735E96955}"/>
                </a:ext>
              </a:extLst>
            </p:cNvPr>
            <p:cNvSpPr txBox="1"/>
            <p:nvPr/>
          </p:nvSpPr>
          <p:spPr>
            <a:xfrm rot="18891598">
              <a:off x="3467165" y="6690628"/>
              <a:ext cx="88225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64, 32, 128, 128</a:t>
              </a:r>
            </a:p>
          </p:txBody>
        </p:sp>
        <p:sp>
          <p:nvSpPr>
            <p:cNvPr id="79" name="TextBox 85">
              <a:extLst>
                <a:ext uri="{FF2B5EF4-FFF2-40B4-BE49-F238E27FC236}">
                  <a16:creationId xmlns:a16="http://schemas.microsoft.com/office/drawing/2014/main" id="{FE839ED3-56CA-CCD0-7CCE-579648A01666}"/>
                </a:ext>
              </a:extLst>
            </p:cNvPr>
            <p:cNvSpPr txBox="1"/>
            <p:nvPr/>
          </p:nvSpPr>
          <p:spPr>
            <a:xfrm rot="18891598">
              <a:off x="3916053" y="6820851"/>
              <a:ext cx="88225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64, 32, 128, 128</a:t>
              </a:r>
            </a:p>
          </p:txBody>
        </p:sp>
        <p:sp>
          <p:nvSpPr>
            <p:cNvPr id="80" name="TextBox 86">
              <a:extLst>
                <a:ext uri="{FF2B5EF4-FFF2-40B4-BE49-F238E27FC236}">
                  <a16:creationId xmlns:a16="http://schemas.microsoft.com/office/drawing/2014/main" id="{A0634B07-51FD-7CC3-C6AC-BCF94131F132}"/>
                </a:ext>
              </a:extLst>
            </p:cNvPr>
            <p:cNvSpPr txBox="1"/>
            <p:nvPr/>
          </p:nvSpPr>
          <p:spPr>
            <a:xfrm rot="18891598">
              <a:off x="4474938" y="6721590"/>
              <a:ext cx="769273"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64, 64, 64, 64</a:t>
              </a:r>
            </a:p>
          </p:txBody>
        </p:sp>
        <p:sp>
          <p:nvSpPr>
            <p:cNvPr id="81" name="TextBox 87">
              <a:extLst>
                <a:ext uri="{FF2B5EF4-FFF2-40B4-BE49-F238E27FC236}">
                  <a16:creationId xmlns:a16="http://schemas.microsoft.com/office/drawing/2014/main" id="{21D885E5-031A-662A-CDF0-6E1E8ECAC442}"/>
                </a:ext>
              </a:extLst>
            </p:cNvPr>
            <p:cNvSpPr txBox="1"/>
            <p:nvPr/>
          </p:nvSpPr>
          <p:spPr>
            <a:xfrm rot="18891598">
              <a:off x="5007902" y="6735813"/>
              <a:ext cx="769273"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64, 64, 64, 64</a:t>
              </a:r>
            </a:p>
          </p:txBody>
        </p:sp>
        <p:sp>
          <p:nvSpPr>
            <p:cNvPr id="82" name="TextBox 88">
              <a:extLst>
                <a:ext uri="{FF2B5EF4-FFF2-40B4-BE49-F238E27FC236}">
                  <a16:creationId xmlns:a16="http://schemas.microsoft.com/office/drawing/2014/main" id="{566BAA92-11F4-183A-D7E5-376535490933}"/>
                </a:ext>
              </a:extLst>
            </p:cNvPr>
            <p:cNvSpPr txBox="1"/>
            <p:nvPr/>
          </p:nvSpPr>
          <p:spPr>
            <a:xfrm rot="18891598">
              <a:off x="5406376" y="6869805"/>
              <a:ext cx="769273"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64, 64, 64, 64</a:t>
              </a:r>
            </a:p>
          </p:txBody>
        </p:sp>
        <p:sp>
          <p:nvSpPr>
            <p:cNvPr id="83" name="TextBox 89">
              <a:extLst>
                <a:ext uri="{FF2B5EF4-FFF2-40B4-BE49-F238E27FC236}">
                  <a16:creationId xmlns:a16="http://schemas.microsoft.com/office/drawing/2014/main" id="{A3113279-7C18-5C01-54CA-C3F3B997749E}"/>
                </a:ext>
              </a:extLst>
            </p:cNvPr>
            <p:cNvSpPr txBox="1"/>
            <p:nvPr/>
          </p:nvSpPr>
          <p:spPr>
            <a:xfrm rot="18891598">
              <a:off x="6035351" y="6723098"/>
              <a:ext cx="82576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64, 128, 32, 32</a:t>
              </a:r>
            </a:p>
          </p:txBody>
        </p:sp>
        <p:sp>
          <p:nvSpPr>
            <p:cNvPr id="84" name="TextBox 90">
              <a:extLst>
                <a:ext uri="{FF2B5EF4-FFF2-40B4-BE49-F238E27FC236}">
                  <a16:creationId xmlns:a16="http://schemas.microsoft.com/office/drawing/2014/main" id="{92A5C15A-5889-551A-8053-9826520E3AB8}"/>
                </a:ext>
              </a:extLst>
            </p:cNvPr>
            <p:cNvSpPr txBox="1"/>
            <p:nvPr/>
          </p:nvSpPr>
          <p:spPr>
            <a:xfrm rot="18891598">
              <a:off x="6582261" y="6714133"/>
              <a:ext cx="82576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64, 128, 32, 32</a:t>
              </a:r>
            </a:p>
          </p:txBody>
        </p:sp>
        <p:sp>
          <p:nvSpPr>
            <p:cNvPr id="85" name="TextBox 91">
              <a:extLst>
                <a:ext uri="{FF2B5EF4-FFF2-40B4-BE49-F238E27FC236}">
                  <a16:creationId xmlns:a16="http://schemas.microsoft.com/office/drawing/2014/main" id="{2B75604C-4676-96ED-A8D2-D7FD0FF9FC52}"/>
                </a:ext>
              </a:extLst>
            </p:cNvPr>
            <p:cNvSpPr txBox="1"/>
            <p:nvPr/>
          </p:nvSpPr>
          <p:spPr>
            <a:xfrm rot="18891598">
              <a:off x="6982381" y="6847859"/>
              <a:ext cx="82576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64, 128, 32, 32</a:t>
              </a:r>
            </a:p>
          </p:txBody>
        </p:sp>
        <p:sp>
          <p:nvSpPr>
            <p:cNvPr id="86" name="TextBox 92">
              <a:extLst>
                <a:ext uri="{FF2B5EF4-FFF2-40B4-BE49-F238E27FC236}">
                  <a16:creationId xmlns:a16="http://schemas.microsoft.com/office/drawing/2014/main" id="{F3A97D6A-C527-0FE1-3C74-3BE72A4C0011}"/>
                </a:ext>
              </a:extLst>
            </p:cNvPr>
            <p:cNvSpPr txBox="1"/>
            <p:nvPr/>
          </p:nvSpPr>
          <p:spPr>
            <a:xfrm rot="18891598">
              <a:off x="7530350" y="6696641"/>
              <a:ext cx="82576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64, 256, 16, 16</a:t>
              </a:r>
            </a:p>
          </p:txBody>
        </p:sp>
        <p:sp>
          <p:nvSpPr>
            <p:cNvPr id="87" name="TextBox 93">
              <a:extLst>
                <a:ext uri="{FF2B5EF4-FFF2-40B4-BE49-F238E27FC236}">
                  <a16:creationId xmlns:a16="http://schemas.microsoft.com/office/drawing/2014/main" id="{FF547C6D-3033-1290-46D6-BCD8944D1E47}"/>
                </a:ext>
              </a:extLst>
            </p:cNvPr>
            <p:cNvSpPr txBox="1"/>
            <p:nvPr/>
          </p:nvSpPr>
          <p:spPr>
            <a:xfrm rot="18891598">
              <a:off x="8147139" y="6707239"/>
              <a:ext cx="82576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64, 256, 16, 16</a:t>
              </a:r>
            </a:p>
          </p:txBody>
        </p:sp>
        <p:sp>
          <p:nvSpPr>
            <p:cNvPr id="88" name="TextBox 94">
              <a:extLst>
                <a:ext uri="{FF2B5EF4-FFF2-40B4-BE49-F238E27FC236}">
                  <a16:creationId xmlns:a16="http://schemas.microsoft.com/office/drawing/2014/main" id="{2B72CB7F-886B-32BC-81B6-2E623EA6000F}"/>
                </a:ext>
              </a:extLst>
            </p:cNvPr>
            <p:cNvSpPr txBox="1"/>
            <p:nvPr/>
          </p:nvSpPr>
          <p:spPr>
            <a:xfrm rot="18891598">
              <a:off x="8539524" y="6833120"/>
              <a:ext cx="82576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64, 256, 16, 16</a:t>
              </a:r>
            </a:p>
          </p:txBody>
        </p:sp>
        <p:sp>
          <p:nvSpPr>
            <p:cNvPr id="89" name="Cube 88">
              <a:extLst>
                <a:ext uri="{FF2B5EF4-FFF2-40B4-BE49-F238E27FC236}">
                  <a16:creationId xmlns:a16="http://schemas.microsoft.com/office/drawing/2014/main" id="{CC48BBC6-51FD-D27D-0FB9-8CEE23D63E15}"/>
                </a:ext>
              </a:extLst>
            </p:cNvPr>
            <p:cNvSpPr/>
            <p:nvPr/>
          </p:nvSpPr>
          <p:spPr>
            <a:xfrm>
              <a:off x="8745319" y="7109809"/>
              <a:ext cx="720808" cy="1660836"/>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0" name="Cube 89">
              <a:extLst>
                <a:ext uri="{FF2B5EF4-FFF2-40B4-BE49-F238E27FC236}">
                  <a16:creationId xmlns:a16="http://schemas.microsoft.com/office/drawing/2014/main" id="{B354E758-D76E-C555-24A6-38F4539C3B72}"/>
                </a:ext>
              </a:extLst>
            </p:cNvPr>
            <p:cNvSpPr/>
            <p:nvPr/>
          </p:nvSpPr>
          <p:spPr>
            <a:xfrm>
              <a:off x="9247438" y="7105964"/>
              <a:ext cx="946944" cy="1660837"/>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1" name="Cube 90">
              <a:extLst>
                <a:ext uri="{FF2B5EF4-FFF2-40B4-BE49-F238E27FC236}">
                  <a16:creationId xmlns:a16="http://schemas.microsoft.com/office/drawing/2014/main" id="{65CB7470-9FE5-587D-853B-4B4059F902F9}"/>
                </a:ext>
              </a:extLst>
            </p:cNvPr>
            <p:cNvSpPr/>
            <p:nvPr/>
          </p:nvSpPr>
          <p:spPr>
            <a:xfrm>
              <a:off x="9961857" y="7223525"/>
              <a:ext cx="452272" cy="1530061"/>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2" name="Cube 91">
              <a:extLst>
                <a:ext uri="{FF2B5EF4-FFF2-40B4-BE49-F238E27FC236}">
                  <a16:creationId xmlns:a16="http://schemas.microsoft.com/office/drawing/2014/main" id="{8E1C048E-BE33-018A-094A-906AB1B54AEA}"/>
                </a:ext>
              </a:extLst>
            </p:cNvPr>
            <p:cNvSpPr/>
            <p:nvPr/>
          </p:nvSpPr>
          <p:spPr>
            <a:xfrm>
              <a:off x="10286550" y="7098400"/>
              <a:ext cx="720808" cy="1660836"/>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3" name="Cube 92">
              <a:extLst>
                <a:ext uri="{FF2B5EF4-FFF2-40B4-BE49-F238E27FC236}">
                  <a16:creationId xmlns:a16="http://schemas.microsoft.com/office/drawing/2014/main" id="{7B21B650-2ACE-B329-0217-3219BE0D8194}"/>
                </a:ext>
              </a:extLst>
            </p:cNvPr>
            <p:cNvSpPr/>
            <p:nvPr/>
          </p:nvSpPr>
          <p:spPr>
            <a:xfrm>
              <a:off x="10815746" y="7091730"/>
              <a:ext cx="946944" cy="1660837"/>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4" name="Cube 93">
              <a:extLst>
                <a:ext uri="{FF2B5EF4-FFF2-40B4-BE49-F238E27FC236}">
                  <a16:creationId xmlns:a16="http://schemas.microsoft.com/office/drawing/2014/main" id="{6EF4045B-16ED-3B9E-35FA-5C9CA1F6D9F3}"/>
                </a:ext>
              </a:extLst>
            </p:cNvPr>
            <p:cNvSpPr/>
            <p:nvPr/>
          </p:nvSpPr>
          <p:spPr>
            <a:xfrm>
              <a:off x="11536552" y="7222507"/>
              <a:ext cx="452272" cy="1530061"/>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5" name="TextBox 101">
              <a:extLst>
                <a:ext uri="{FF2B5EF4-FFF2-40B4-BE49-F238E27FC236}">
                  <a16:creationId xmlns:a16="http://schemas.microsoft.com/office/drawing/2014/main" id="{1165B688-079B-DB84-99FF-8998FC67C48A}"/>
                </a:ext>
              </a:extLst>
            </p:cNvPr>
            <p:cNvSpPr txBox="1"/>
            <p:nvPr/>
          </p:nvSpPr>
          <p:spPr>
            <a:xfrm rot="18891598">
              <a:off x="11644718" y="6827837"/>
              <a:ext cx="769273"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64, 1024, 4, 4</a:t>
              </a:r>
            </a:p>
          </p:txBody>
        </p:sp>
        <p:sp>
          <p:nvSpPr>
            <p:cNvPr id="96" name="TextBox 102">
              <a:extLst>
                <a:ext uri="{FF2B5EF4-FFF2-40B4-BE49-F238E27FC236}">
                  <a16:creationId xmlns:a16="http://schemas.microsoft.com/office/drawing/2014/main" id="{B71BB686-4947-DC11-6DE5-DE3E766F782A}"/>
                </a:ext>
              </a:extLst>
            </p:cNvPr>
            <p:cNvSpPr txBox="1"/>
            <p:nvPr/>
          </p:nvSpPr>
          <p:spPr>
            <a:xfrm rot="18891598">
              <a:off x="11254307" y="6687590"/>
              <a:ext cx="769273"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64, 1024, 4, 4</a:t>
              </a:r>
            </a:p>
          </p:txBody>
        </p:sp>
        <p:sp>
          <p:nvSpPr>
            <p:cNvPr id="97" name="TextBox 104">
              <a:extLst>
                <a:ext uri="{FF2B5EF4-FFF2-40B4-BE49-F238E27FC236}">
                  <a16:creationId xmlns:a16="http://schemas.microsoft.com/office/drawing/2014/main" id="{4B286874-83C4-0577-F09B-2F53875CA0EB}"/>
                </a:ext>
              </a:extLst>
            </p:cNvPr>
            <p:cNvSpPr txBox="1"/>
            <p:nvPr/>
          </p:nvSpPr>
          <p:spPr>
            <a:xfrm rot="18891598">
              <a:off x="10751534" y="6685588"/>
              <a:ext cx="769273"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64, 1024, 4, 4</a:t>
              </a:r>
            </a:p>
          </p:txBody>
        </p:sp>
        <p:sp>
          <p:nvSpPr>
            <p:cNvPr id="98" name="TextBox 105">
              <a:extLst>
                <a:ext uri="{FF2B5EF4-FFF2-40B4-BE49-F238E27FC236}">
                  <a16:creationId xmlns:a16="http://schemas.microsoft.com/office/drawing/2014/main" id="{65ED265F-A0C4-AA69-88E6-4A8DAB683473}"/>
                </a:ext>
              </a:extLst>
            </p:cNvPr>
            <p:cNvSpPr txBox="1"/>
            <p:nvPr/>
          </p:nvSpPr>
          <p:spPr>
            <a:xfrm rot="18891598">
              <a:off x="9128860" y="6745545"/>
              <a:ext cx="712785"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64, 256, 8, 8</a:t>
              </a:r>
            </a:p>
          </p:txBody>
        </p:sp>
        <p:sp>
          <p:nvSpPr>
            <p:cNvPr id="99" name="TextBox 106">
              <a:extLst>
                <a:ext uri="{FF2B5EF4-FFF2-40B4-BE49-F238E27FC236}">
                  <a16:creationId xmlns:a16="http://schemas.microsoft.com/office/drawing/2014/main" id="{BEE6707E-184D-BBCD-ED8D-A58568CD398B}"/>
                </a:ext>
              </a:extLst>
            </p:cNvPr>
            <p:cNvSpPr txBox="1"/>
            <p:nvPr/>
          </p:nvSpPr>
          <p:spPr>
            <a:xfrm rot="18891598">
              <a:off x="9714527" y="6722616"/>
              <a:ext cx="712785"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64, 256, 8, 8</a:t>
              </a:r>
            </a:p>
          </p:txBody>
        </p:sp>
        <p:sp>
          <p:nvSpPr>
            <p:cNvPr id="100" name="TextBox 107">
              <a:extLst>
                <a:ext uri="{FF2B5EF4-FFF2-40B4-BE49-F238E27FC236}">
                  <a16:creationId xmlns:a16="http://schemas.microsoft.com/office/drawing/2014/main" id="{8BA481AA-39A5-B7AB-3D9A-4928113E1A94}"/>
                </a:ext>
              </a:extLst>
            </p:cNvPr>
            <p:cNvSpPr txBox="1"/>
            <p:nvPr/>
          </p:nvSpPr>
          <p:spPr>
            <a:xfrm rot="18891598">
              <a:off x="10109610" y="6862863"/>
              <a:ext cx="712785"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64, 256, 8, 8</a:t>
              </a:r>
            </a:p>
          </p:txBody>
        </p:sp>
        <p:sp>
          <p:nvSpPr>
            <p:cNvPr id="101" name="TextBox 108">
              <a:extLst>
                <a:ext uri="{FF2B5EF4-FFF2-40B4-BE49-F238E27FC236}">
                  <a16:creationId xmlns:a16="http://schemas.microsoft.com/office/drawing/2014/main" id="{AD5F142E-484E-4602-88A5-979031C60EEA}"/>
                </a:ext>
              </a:extLst>
            </p:cNvPr>
            <p:cNvSpPr txBox="1"/>
            <p:nvPr/>
          </p:nvSpPr>
          <p:spPr>
            <a:xfrm rot="18891598">
              <a:off x="12066130" y="6760454"/>
              <a:ext cx="599808"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64, 16384</a:t>
              </a:r>
            </a:p>
          </p:txBody>
        </p:sp>
        <p:sp>
          <p:nvSpPr>
            <p:cNvPr id="102" name="TextBox 101">
              <a:extLst>
                <a:ext uri="{FF2B5EF4-FFF2-40B4-BE49-F238E27FC236}">
                  <a16:creationId xmlns:a16="http://schemas.microsoft.com/office/drawing/2014/main" id="{47801BC6-9793-B7F0-2D8E-ECDEFBE00D8F}"/>
                </a:ext>
              </a:extLst>
            </p:cNvPr>
            <p:cNvSpPr txBox="1"/>
            <p:nvPr/>
          </p:nvSpPr>
          <p:spPr>
            <a:xfrm rot="18891598">
              <a:off x="12428313" y="6840538"/>
              <a:ext cx="37385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a:t>
              </a:r>
            </a:p>
          </p:txBody>
        </p:sp>
        <p:sp>
          <p:nvSpPr>
            <p:cNvPr id="103" name="TextBox 102">
              <a:extLst>
                <a:ext uri="{FF2B5EF4-FFF2-40B4-BE49-F238E27FC236}">
                  <a16:creationId xmlns:a16="http://schemas.microsoft.com/office/drawing/2014/main" id="{1F6876B3-3BCB-39D6-A0D2-53D8D122BF67}"/>
                </a:ext>
              </a:extLst>
            </p:cNvPr>
            <p:cNvSpPr txBox="1"/>
            <p:nvPr/>
          </p:nvSpPr>
          <p:spPr>
            <a:xfrm>
              <a:off x="1703903" y="8764867"/>
              <a:ext cx="497653"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256d</a:t>
              </a:r>
            </a:p>
          </p:txBody>
        </p:sp>
        <p:sp>
          <p:nvSpPr>
            <p:cNvPr id="104" name="TextBox 103">
              <a:extLst>
                <a:ext uri="{FF2B5EF4-FFF2-40B4-BE49-F238E27FC236}">
                  <a16:creationId xmlns:a16="http://schemas.microsoft.com/office/drawing/2014/main" id="{18DE65DC-CB2C-B6A7-6E8D-2377DC52C95A}"/>
                </a:ext>
              </a:extLst>
            </p:cNvPr>
            <p:cNvSpPr txBox="1"/>
            <p:nvPr/>
          </p:nvSpPr>
          <p:spPr>
            <a:xfrm>
              <a:off x="2166674" y="8753367"/>
              <a:ext cx="480109"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256d</a:t>
              </a:r>
            </a:p>
          </p:txBody>
        </p:sp>
        <p:sp>
          <p:nvSpPr>
            <p:cNvPr id="105" name="TextBox 104">
              <a:extLst>
                <a:ext uri="{FF2B5EF4-FFF2-40B4-BE49-F238E27FC236}">
                  <a16:creationId xmlns:a16="http://schemas.microsoft.com/office/drawing/2014/main" id="{7BE8C254-88D5-D1AA-19E8-392E38342106}"/>
                </a:ext>
              </a:extLst>
            </p:cNvPr>
            <p:cNvSpPr txBox="1"/>
            <p:nvPr/>
          </p:nvSpPr>
          <p:spPr>
            <a:xfrm>
              <a:off x="2594923" y="8775383"/>
              <a:ext cx="490151"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sp>
          <p:nvSpPr>
            <p:cNvPr id="106" name="TextBox 105">
              <a:extLst>
                <a:ext uri="{FF2B5EF4-FFF2-40B4-BE49-F238E27FC236}">
                  <a16:creationId xmlns:a16="http://schemas.microsoft.com/office/drawing/2014/main" id="{C4C2DF71-DC3D-D9A6-F7AC-055ED1708844}"/>
                </a:ext>
              </a:extLst>
            </p:cNvPr>
            <p:cNvSpPr txBox="1"/>
            <p:nvPr/>
          </p:nvSpPr>
          <p:spPr>
            <a:xfrm>
              <a:off x="3691982" y="8774434"/>
              <a:ext cx="480235"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128d</a:t>
              </a:r>
            </a:p>
          </p:txBody>
        </p:sp>
        <p:sp>
          <p:nvSpPr>
            <p:cNvPr id="107" name="TextBox 106">
              <a:extLst>
                <a:ext uri="{FF2B5EF4-FFF2-40B4-BE49-F238E27FC236}">
                  <a16:creationId xmlns:a16="http://schemas.microsoft.com/office/drawing/2014/main" id="{4353C039-EA75-922F-1340-4EA8AE1401BC}"/>
                </a:ext>
              </a:extLst>
            </p:cNvPr>
            <p:cNvSpPr txBox="1"/>
            <p:nvPr/>
          </p:nvSpPr>
          <p:spPr>
            <a:xfrm>
              <a:off x="3128512" y="8774434"/>
              <a:ext cx="528103"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sp>
          <p:nvSpPr>
            <p:cNvPr id="108" name="TextBox 107">
              <a:extLst>
                <a:ext uri="{FF2B5EF4-FFF2-40B4-BE49-F238E27FC236}">
                  <a16:creationId xmlns:a16="http://schemas.microsoft.com/office/drawing/2014/main" id="{0BFE5062-844B-9B29-31A3-7883196D3630}"/>
                </a:ext>
              </a:extLst>
            </p:cNvPr>
            <p:cNvSpPr txBox="1"/>
            <p:nvPr/>
          </p:nvSpPr>
          <p:spPr>
            <a:xfrm>
              <a:off x="4103909" y="8766802"/>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64d</a:t>
              </a:r>
            </a:p>
          </p:txBody>
        </p:sp>
        <p:sp>
          <p:nvSpPr>
            <p:cNvPr id="109" name="TextBox 108">
              <a:extLst>
                <a:ext uri="{FF2B5EF4-FFF2-40B4-BE49-F238E27FC236}">
                  <a16:creationId xmlns:a16="http://schemas.microsoft.com/office/drawing/2014/main" id="{01DB6232-36E7-1141-37EF-AA8D53DC5A89}"/>
                </a:ext>
              </a:extLst>
            </p:cNvPr>
            <p:cNvSpPr txBox="1"/>
            <p:nvPr/>
          </p:nvSpPr>
          <p:spPr>
            <a:xfrm>
              <a:off x="4661070" y="8764867"/>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64d</a:t>
              </a:r>
            </a:p>
          </p:txBody>
        </p:sp>
        <p:sp>
          <p:nvSpPr>
            <p:cNvPr id="110" name="TextBox 109">
              <a:extLst>
                <a:ext uri="{FF2B5EF4-FFF2-40B4-BE49-F238E27FC236}">
                  <a16:creationId xmlns:a16="http://schemas.microsoft.com/office/drawing/2014/main" id="{F7298BB7-B279-5C3B-1662-6E4721324335}"/>
                </a:ext>
              </a:extLst>
            </p:cNvPr>
            <p:cNvSpPr txBox="1"/>
            <p:nvPr/>
          </p:nvSpPr>
          <p:spPr>
            <a:xfrm>
              <a:off x="5165429" y="8764824"/>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64d</a:t>
              </a:r>
            </a:p>
          </p:txBody>
        </p:sp>
        <p:sp>
          <p:nvSpPr>
            <p:cNvPr id="111" name="TextBox 110">
              <a:extLst>
                <a:ext uri="{FF2B5EF4-FFF2-40B4-BE49-F238E27FC236}">
                  <a16:creationId xmlns:a16="http://schemas.microsoft.com/office/drawing/2014/main" id="{AE30121C-8227-F0D7-7712-04372644D7CA}"/>
                </a:ext>
              </a:extLst>
            </p:cNvPr>
            <p:cNvSpPr txBox="1"/>
            <p:nvPr/>
          </p:nvSpPr>
          <p:spPr>
            <a:xfrm>
              <a:off x="5600827" y="8774434"/>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32d</a:t>
              </a:r>
            </a:p>
          </p:txBody>
        </p:sp>
        <p:sp>
          <p:nvSpPr>
            <p:cNvPr id="112" name="TextBox 111">
              <a:extLst>
                <a:ext uri="{FF2B5EF4-FFF2-40B4-BE49-F238E27FC236}">
                  <a16:creationId xmlns:a16="http://schemas.microsoft.com/office/drawing/2014/main" id="{F69AD1DE-ADE4-2E3F-C951-32447893210A}"/>
                </a:ext>
              </a:extLst>
            </p:cNvPr>
            <p:cNvSpPr txBox="1"/>
            <p:nvPr/>
          </p:nvSpPr>
          <p:spPr>
            <a:xfrm>
              <a:off x="6195913" y="8778499"/>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32d</a:t>
              </a:r>
            </a:p>
          </p:txBody>
        </p:sp>
        <p:sp>
          <p:nvSpPr>
            <p:cNvPr id="113" name="TextBox 112">
              <a:extLst>
                <a:ext uri="{FF2B5EF4-FFF2-40B4-BE49-F238E27FC236}">
                  <a16:creationId xmlns:a16="http://schemas.microsoft.com/office/drawing/2014/main" id="{379E2FEF-7704-77C8-EEC2-3EDE8D4CCBFD}"/>
                </a:ext>
              </a:extLst>
            </p:cNvPr>
            <p:cNvSpPr txBox="1"/>
            <p:nvPr/>
          </p:nvSpPr>
          <p:spPr>
            <a:xfrm>
              <a:off x="6738152" y="8771564"/>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32d</a:t>
              </a:r>
            </a:p>
          </p:txBody>
        </p:sp>
        <p:sp>
          <p:nvSpPr>
            <p:cNvPr id="114" name="TextBox 113">
              <a:extLst>
                <a:ext uri="{FF2B5EF4-FFF2-40B4-BE49-F238E27FC236}">
                  <a16:creationId xmlns:a16="http://schemas.microsoft.com/office/drawing/2014/main" id="{1C19955B-C377-CB27-DC07-77AFDEE096F7}"/>
                </a:ext>
              </a:extLst>
            </p:cNvPr>
            <p:cNvSpPr txBox="1"/>
            <p:nvPr/>
          </p:nvSpPr>
          <p:spPr>
            <a:xfrm>
              <a:off x="7117538" y="8769964"/>
              <a:ext cx="435691"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16d</a:t>
              </a:r>
            </a:p>
          </p:txBody>
        </p:sp>
        <p:sp>
          <p:nvSpPr>
            <p:cNvPr id="115" name="TextBox 114">
              <a:extLst>
                <a:ext uri="{FF2B5EF4-FFF2-40B4-BE49-F238E27FC236}">
                  <a16:creationId xmlns:a16="http://schemas.microsoft.com/office/drawing/2014/main" id="{1FB281A9-CC0D-A18F-39D7-C3CF8611F254}"/>
                </a:ext>
              </a:extLst>
            </p:cNvPr>
            <p:cNvSpPr txBox="1"/>
            <p:nvPr/>
          </p:nvSpPr>
          <p:spPr>
            <a:xfrm>
              <a:off x="7729331" y="8766801"/>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16d</a:t>
              </a:r>
            </a:p>
          </p:txBody>
        </p:sp>
        <p:sp>
          <p:nvSpPr>
            <p:cNvPr id="116" name="TextBox 115">
              <a:extLst>
                <a:ext uri="{FF2B5EF4-FFF2-40B4-BE49-F238E27FC236}">
                  <a16:creationId xmlns:a16="http://schemas.microsoft.com/office/drawing/2014/main" id="{6BDDA37A-F39F-8335-4F54-4FE14BA1AA9E}"/>
                </a:ext>
              </a:extLst>
            </p:cNvPr>
            <p:cNvSpPr txBox="1"/>
            <p:nvPr/>
          </p:nvSpPr>
          <p:spPr>
            <a:xfrm>
              <a:off x="8300395" y="8774434"/>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16d</a:t>
              </a:r>
            </a:p>
          </p:txBody>
        </p:sp>
        <p:sp>
          <p:nvSpPr>
            <p:cNvPr id="117" name="TextBox 116">
              <a:extLst>
                <a:ext uri="{FF2B5EF4-FFF2-40B4-BE49-F238E27FC236}">
                  <a16:creationId xmlns:a16="http://schemas.microsoft.com/office/drawing/2014/main" id="{91752197-A047-31D5-154B-1A1929124DA5}"/>
                </a:ext>
              </a:extLst>
            </p:cNvPr>
            <p:cNvSpPr txBox="1"/>
            <p:nvPr/>
          </p:nvSpPr>
          <p:spPr>
            <a:xfrm>
              <a:off x="8700408" y="8772511"/>
              <a:ext cx="369035"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8d</a:t>
              </a:r>
            </a:p>
          </p:txBody>
        </p:sp>
        <p:sp>
          <p:nvSpPr>
            <p:cNvPr id="118" name="TextBox 117">
              <a:extLst>
                <a:ext uri="{FF2B5EF4-FFF2-40B4-BE49-F238E27FC236}">
                  <a16:creationId xmlns:a16="http://schemas.microsoft.com/office/drawing/2014/main" id="{3504162F-D584-3DD1-6B58-DB6ED78260DB}"/>
                </a:ext>
              </a:extLst>
            </p:cNvPr>
            <p:cNvSpPr txBox="1"/>
            <p:nvPr/>
          </p:nvSpPr>
          <p:spPr>
            <a:xfrm>
              <a:off x="9321908" y="8775498"/>
              <a:ext cx="409337"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8d</a:t>
              </a:r>
            </a:p>
          </p:txBody>
        </p:sp>
        <p:sp>
          <p:nvSpPr>
            <p:cNvPr id="119" name="TextBox 118">
              <a:extLst>
                <a:ext uri="{FF2B5EF4-FFF2-40B4-BE49-F238E27FC236}">
                  <a16:creationId xmlns:a16="http://schemas.microsoft.com/office/drawing/2014/main" id="{68EDE8A8-FEB3-02F1-2E28-ADBE1E991031}"/>
                </a:ext>
              </a:extLst>
            </p:cNvPr>
            <p:cNvSpPr txBox="1"/>
            <p:nvPr/>
          </p:nvSpPr>
          <p:spPr>
            <a:xfrm>
              <a:off x="9880825" y="8766790"/>
              <a:ext cx="410348"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8d</a:t>
              </a:r>
            </a:p>
          </p:txBody>
        </p:sp>
        <p:sp>
          <p:nvSpPr>
            <p:cNvPr id="120" name="TextBox 119">
              <a:extLst>
                <a:ext uri="{FF2B5EF4-FFF2-40B4-BE49-F238E27FC236}">
                  <a16:creationId xmlns:a16="http://schemas.microsoft.com/office/drawing/2014/main" id="{6D8E28DD-9B1B-3F2F-05C2-9BFE7D0B6DB0}"/>
                </a:ext>
              </a:extLst>
            </p:cNvPr>
            <p:cNvSpPr txBox="1"/>
            <p:nvPr/>
          </p:nvSpPr>
          <p:spPr>
            <a:xfrm>
              <a:off x="10306382" y="8757339"/>
              <a:ext cx="398101"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4d</a:t>
              </a:r>
            </a:p>
          </p:txBody>
        </p:sp>
        <p:sp>
          <p:nvSpPr>
            <p:cNvPr id="121" name="TextBox 120">
              <a:extLst>
                <a:ext uri="{FF2B5EF4-FFF2-40B4-BE49-F238E27FC236}">
                  <a16:creationId xmlns:a16="http://schemas.microsoft.com/office/drawing/2014/main" id="{DDB8684E-8EAA-F5E2-E808-29F58E35410D}"/>
                </a:ext>
              </a:extLst>
            </p:cNvPr>
            <p:cNvSpPr txBox="1"/>
            <p:nvPr/>
          </p:nvSpPr>
          <p:spPr>
            <a:xfrm>
              <a:off x="10833836" y="8746582"/>
              <a:ext cx="458099"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4d</a:t>
              </a:r>
            </a:p>
          </p:txBody>
        </p:sp>
        <p:sp>
          <p:nvSpPr>
            <p:cNvPr id="122" name="TextBox 121">
              <a:extLst>
                <a:ext uri="{FF2B5EF4-FFF2-40B4-BE49-F238E27FC236}">
                  <a16:creationId xmlns:a16="http://schemas.microsoft.com/office/drawing/2014/main" id="{7106DA8C-E2FC-DAB7-152C-4FBC35B81E0B}"/>
                </a:ext>
              </a:extLst>
            </p:cNvPr>
            <p:cNvSpPr txBox="1"/>
            <p:nvPr/>
          </p:nvSpPr>
          <p:spPr>
            <a:xfrm>
              <a:off x="11492379" y="8756572"/>
              <a:ext cx="395240"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4d</a:t>
              </a:r>
            </a:p>
          </p:txBody>
        </p:sp>
        <p:sp>
          <p:nvSpPr>
            <p:cNvPr id="123" name="TextBox 122">
              <a:extLst>
                <a:ext uri="{FF2B5EF4-FFF2-40B4-BE49-F238E27FC236}">
                  <a16:creationId xmlns:a16="http://schemas.microsoft.com/office/drawing/2014/main" id="{3579FD29-F847-B268-59B7-2A9395FEAA3A}"/>
                </a:ext>
              </a:extLst>
            </p:cNvPr>
            <p:cNvSpPr txBox="1"/>
            <p:nvPr/>
          </p:nvSpPr>
          <p:spPr>
            <a:xfrm>
              <a:off x="12041049" y="8753584"/>
              <a:ext cx="360116" cy="249798"/>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1d</a:t>
              </a:r>
            </a:p>
          </p:txBody>
        </p:sp>
        <p:sp>
          <p:nvSpPr>
            <p:cNvPr id="124" name="TextBox 123">
              <a:extLst>
                <a:ext uri="{FF2B5EF4-FFF2-40B4-BE49-F238E27FC236}">
                  <a16:creationId xmlns:a16="http://schemas.microsoft.com/office/drawing/2014/main" id="{70D1717A-6568-BBD8-13CB-CBDE4C07D8B9}"/>
                </a:ext>
              </a:extLst>
            </p:cNvPr>
            <p:cNvSpPr txBox="1"/>
            <p:nvPr/>
          </p:nvSpPr>
          <p:spPr>
            <a:xfrm>
              <a:off x="12443211" y="8747478"/>
              <a:ext cx="380172" cy="255889"/>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1d</a:t>
              </a:r>
            </a:p>
          </p:txBody>
        </p:sp>
        <mc:AlternateContent xmlns:mc="http://schemas.openxmlformats.org/markup-compatibility/2006">
          <mc:Choice xmlns:a14="http://schemas.microsoft.com/office/drawing/2010/main" Requires="a14">
            <p:sp>
              <p:nvSpPr>
                <p:cNvPr id="125" name="Rectangle 124">
                  <a:extLst>
                    <a:ext uri="{FF2B5EF4-FFF2-40B4-BE49-F238E27FC236}">
                      <a16:creationId xmlns:a16="http://schemas.microsoft.com/office/drawing/2014/main" id="{E5A17785-716F-8E14-0A71-525E2F18B6BA}"/>
                    </a:ext>
                  </a:extLst>
                </p:cNvPr>
                <p:cNvSpPr/>
                <p:nvPr/>
              </p:nvSpPr>
              <p:spPr>
                <a:xfrm>
                  <a:off x="144208" y="7854639"/>
                  <a:ext cx="1694370" cy="468342"/>
                </a:xfrm>
                <a:prstGeom prst="rect">
                  <a:avLst/>
                </a:prstGeom>
              </p:spPr>
              <p:txBody>
                <a:bodyPr wrap="square">
                  <a:spAutoFit/>
                </a:bodyPr>
                <a:lstStyle/>
                <a:p>
                  <a:r>
                    <a:rPr lang="en-US" sz="1600">
                      <a:latin typeface="Arial" panose="020B0604020202020204" pitchFamily="34" charset="0"/>
                      <a:cs typeface="Arial" panose="020B0604020202020204" pitchFamily="34" charset="0"/>
                    </a:rPr>
                    <a:t>Printing Parameter</a:t>
                  </a:r>
                </a:p>
                <a:p>
                  <a:r>
                    <a:rPr lang="en-US" sz="1600">
                      <a:latin typeface="Arial" panose="020B0604020202020204" pitchFamily="34" charset="0"/>
                      <a:cs typeface="Arial" panose="020B0604020202020204" pitchFamily="34" charset="0"/>
                    </a:rPr>
                    <a:t>Embeddings (</a:t>
                  </a:r>
                  <a14:m>
                    <m:oMath xmlns:m="http://schemas.openxmlformats.org/officeDocument/2006/math">
                      <m:r>
                        <a:rPr lang="en-US" sz="1600" i="1">
                          <a:latin typeface="Cambria Math" panose="02040503050406030204" pitchFamily="18" charset="0"/>
                          <a:cs typeface="Arial" panose="020B0604020202020204" pitchFamily="34" charset="0"/>
                        </a:rPr>
                        <m:t>𝑐</m:t>
                      </m:r>
                    </m:oMath>
                  </a14:m>
                  <a:r>
                    <a:rPr lang="en-US" sz="1600">
                      <a:latin typeface="Arial" panose="020B0604020202020204" pitchFamily="34" charset="0"/>
                      <a:cs typeface="Arial" panose="020B0604020202020204" pitchFamily="34" charset="0"/>
                    </a:rPr>
                    <a:t>)</a:t>
                  </a:r>
                </a:p>
              </p:txBody>
            </p:sp>
          </mc:Choice>
          <mc:Fallback>
            <p:sp>
              <p:nvSpPr>
                <p:cNvPr id="125" name="Rectangle 124">
                  <a:extLst>
                    <a:ext uri="{FF2B5EF4-FFF2-40B4-BE49-F238E27FC236}">
                      <a16:creationId xmlns:a16="http://schemas.microsoft.com/office/drawing/2014/main" id="{E5A17785-716F-8E14-0A71-525E2F18B6BA}"/>
                    </a:ext>
                  </a:extLst>
                </p:cNvPr>
                <p:cNvSpPr>
                  <a:spLocks noRot="1" noChangeAspect="1" noMove="1" noResize="1" noEditPoints="1" noAdjustHandles="1" noChangeArrowheads="1" noChangeShapeType="1" noTextEdit="1"/>
                </p:cNvSpPr>
                <p:nvPr/>
              </p:nvSpPr>
              <p:spPr>
                <a:xfrm>
                  <a:off x="144208" y="7854639"/>
                  <a:ext cx="1694370" cy="468342"/>
                </a:xfrm>
                <a:prstGeom prst="rect">
                  <a:avLst/>
                </a:prstGeom>
                <a:blipFill>
                  <a:blip r:embed="rId6"/>
                  <a:stretch>
                    <a:fillRect l="-2158" t="-3896" b="-92208"/>
                  </a:stretch>
                </a:blipFill>
              </p:spPr>
              <p:txBody>
                <a:bodyPr/>
                <a:lstStyle/>
                <a:p>
                  <a:r>
                    <a:rPr lang="en-US">
                      <a:noFill/>
                    </a:rPr>
                    <a:t> </a:t>
                  </a:r>
                </a:p>
              </p:txBody>
            </p:sp>
          </mc:Fallback>
        </mc:AlternateContent>
        <p:sp>
          <p:nvSpPr>
            <p:cNvPr id="126" name="TextBox 125">
              <a:extLst>
                <a:ext uri="{FF2B5EF4-FFF2-40B4-BE49-F238E27FC236}">
                  <a16:creationId xmlns:a16="http://schemas.microsoft.com/office/drawing/2014/main" id="{36B3CA2D-7EA6-CF0B-4321-6DA742FBACCC}"/>
                </a:ext>
              </a:extLst>
            </p:cNvPr>
            <p:cNvSpPr txBox="1"/>
            <p:nvPr/>
          </p:nvSpPr>
          <p:spPr>
            <a:xfrm>
              <a:off x="2701933" y="5654261"/>
              <a:ext cx="47323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sp>
          <p:nvSpPr>
            <p:cNvPr id="127" name="TextBox 126">
              <a:extLst>
                <a:ext uri="{FF2B5EF4-FFF2-40B4-BE49-F238E27FC236}">
                  <a16:creationId xmlns:a16="http://schemas.microsoft.com/office/drawing/2014/main" id="{4FBF273D-9C12-BEFE-C6E8-D4C21E113C88}"/>
                </a:ext>
              </a:extLst>
            </p:cNvPr>
            <p:cNvSpPr txBox="1"/>
            <p:nvPr/>
          </p:nvSpPr>
          <p:spPr>
            <a:xfrm>
              <a:off x="3291614" y="5658734"/>
              <a:ext cx="47323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sp>
          <p:nvSpPr>
            <p:cNvPr id="128" name="TextBox 127">
              <a:extLst>
                <a:ext uri="{FF2B5EF4-FFF2-40B4-BE49-F238E27FC236}">
                  <a16:creationId xmlns:a16="http://schemas.microsoft.com/office/drawing/2014/main" id="{3C176DCF-7A7F-49C6-A040-E34DA0D9B960}"/>
                </a:ext>
              </a:extLst>
            </p:cNvPr>
            <p:cNvSpPr txBox="1"/>
            <p:nvPr/>
          </p:nvSpPr>
          <p:spPr>
            <a:xfrm>
              <a:off x="3683491" y="5663819"/>
              <a:ext cx="47323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sp>
          <p:nvSpPr>
            <p:cNvPr id="129" name="TextBox 128">
              <a:extLst>
                <a:ext uri="{FF2B5EF4-FFF2-40B4-BE49-F238E27FC236}">
                  <a16:creationId xmlns:a16="http://schemas.microsoft.com/office/drawing/2014/main" id="{833EFC52-C440-BC93-314E-BC8811BA3DAF}"/>
                </a:ext>
              </a:extLst>
            </p:cNvPr>
            <p:cNvSpPr txBox="1"/>
            <p:nvPr/>
          </p:nvSpPr>
          <p:spPr>
            <a:xfrm>
              <a:off x="4316658" y="5648476"/>
              <a:ext cx="47323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sp>
          <p:nvSpPr>
            <p:cNvPr id="130" name="TextBox 129">
              <a:extLst>
                <a:ext uri="{FF2B5EF4-FFF2-40B4-BE49-F238E27FC236}">
                  <a16:creationId xmlns:a16="http://schemas.microsoft.com/office/drawing/2014/main" id="{0A544068-9179-B585-0D91-A4039A3D4CDA}"/>
                </a:ext>
              </a:extLst>
            </p:cNvPr>
            <p:cNvSpPr txBox="1"/>
            <p:nvPr/>
          </p:nvSpPr>
          <p:spPr>
            <a:xfrm>
              <a:off x="4967449" y="5652106"/>
              <a:ext cx="47323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sp>
          <p:nvSpPr>
            <p:cNvPr id="131" name="TextBox 130">
              <a:extLst>
                <a:ext uri="{FF2B5EF4-FFF2-40B4-BE49-F238E27FC236}">
                  <a16:creationId xmlns:a16="http://schemas.microsoft.com/office/drawing/2014/main" id="{0F86C7DC-6A51-0DC2-09A4-F9C2737DE267}"/>
                </a:ext>
              </a:extLst>
            </p:cNvPr>
            <p:cNvSpPr txBox="1"/>
            <p:nvPr/>
          </p:nvSpPr>
          <p:spPr>
            <a:xfrm>
              <a:off x="5369929" y="5658603"/>
              <a:ext cx="47323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grpSp>
          <p:nvGrpSpPr>
            <p:cNvPr id="132" name="Group 131">
              <a:extLst>
                <a:ext uri="{FF2B5EF4-FFF2-40B4-BE49-F238E27FC236}">
                  <a16:creationId xmlns:a16="http://schemas.microsoft.com/office/drawing/2014/main" id="{5FE12BC7-1D39-1903-949E-BC0E15315F17}"/>
                </a:ext>
              </a:extLst>
            </p:cNvPr>
            <p:cNvGrpSpPr/>
            <p:nvPr/>
          </p:nvGrpSpPr>
          <p:grpSpPr>
            <a:xfrm>
              <a:off x="11002062" y="3455968"/>
              <a:ext cx="3587011" cy="2313418"/>
              <a:chOff x="12589545" y="579182"/>
              <a:chExt cx="3603340" cy="2278305"/>
            </a:xfrm>
          </p:grpSpPr>
          <p:sp>
            <p:nvSpPr>
              <p:cNvPr id="133" name="Rectangle 132">
                <a:extLst>
                  <a:ext uri="{FF2B5EF4-FFF2-40B4-BE49-F238E27FC236}">
                    <a16:creationId xmlns:a16="http://schemas.microsoft.com/office/drawing/2014/main" id="{8E6F91D1-F1C4-EA26-0A35-BF5BD7C71BB2}"/>
                  </a:ext>
                </a:extLst>
              </p:cNvPr>
              <p:cNvSpPr/>
              <p:nvPr/>
            </p:nvSpPr>
            <p:spPr>
              <a:xfrm>
                <a:off x="12589545" y="579182"/>
                <a:ext cx="3603340" cy="225388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34" name="Rectangle 133">
                <a:extLst>
                  <a:ext uri="{FF2B5EF4-FFF2-40B4-BE49-F238E27FC236}">
                    <a16:creationId xmlns:a16="http://schemas.microsoft.com/office/drawing/2014/main" id="{18F725EC-27A6-6696-0D7E-376E723B516C}"/>
                  </a:ext>
                </a:extLst>
              </p:cNvPr>
              <p:cNvSpPr/>
              <p:nvPr/>
            </p:nvSpPr>
            <p:spPr>
              <a:xfrm>
                <a:off x="12690971" y="653911"/>
                <a:ext cx="211873" cy="1834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35" name="Rectangle 134">
                <a:extLst>
                  <a:ext uri="{FF2B5EF4-FFF2-40B4-BE49-F238E27FC236}">
                    <a16:creationId xmlns:a16="http://schemas.microsoft.com/office/drawing/2014/main" id="{5DC5F823-432C-100D-1AA9-D518F1F74AE4}"/>
                  </a:ext>
                </a:extLst>
              </p:cNvPr>
              <p:cNvSpPr/>
              <p:nvPr/>
            </p:nvSpPr>
            <p:spPr>
              <a:xfrm>
                <a:off x="12693716" y="890574"/>
                <a:ext cx="211873" cy="18347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36" name="Rectangle 135">
                <a:extLst>
                  <a:ext uri="{FF2B5EF4-FFF2-40B4-BE49-F238E27FC236}">
                    <a16:creationId xmlns:a16="http://schemas.microsoft.com/office/drawing/2014/main" id="{59DCE091-5D6F-C466-1981-CAB715E3173D}"/>
                  </a:ext>
                </a:extLst>
              </p:cNvPr>
              <p:cNvSpPr/>
              <p:nvPr/>
            </p:nvSpPr>
            <p:spPr>
              <a:xfrm>
                <a:off x="12697015" y="1126110"/>
                <a:ext cx="211873" cy="183474"/>
              </a:xfrm>
              <a:prstGeom prst="rect">
                <a:avLst/>
              </a:prstGeom>
              <a:solidFill>
                <a:srgbClr val="3333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37" name="Rectangle 136">
                <a:extLst>
                  <a:ext uri="{FF2B5EF4-FFF2-40B4-BE49-F238E27FC236}">
                    <a16:creationId xmlns:a16="http://schemas.microsoft.com/office/drawing/2014/main" id="{D8E6EFE0-A805-6E7F-52F1-48B8F277E129}"/>
                  </a:ext>
                </a:extLst>
              </p:cNvPr>
              <p:cNvSpPr/>
              <p:nvPr/>
            </p:nvSpPr>
            <p:spPr>
              <a:xfrm>
                <a:off x="12697024" y="1364428"/>
                <a:ext cx="211873" cy="183474"/>
              </a:xfrm>
              <a:prstGeom prst="rect">
                <a:avLst/>
              </a:prstGeom>
              <a:solidFill>
                <a:srgbClr val="8080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38" name="Rectangle 137">
                <a:extLst>
                  <a:ext uri="{FF2B5EF4-FFF2-40B4-BE49-F238E27FC236}">
                    <a16:creationId xmlns:a16="http://schemas.microsoft.com/office/drawing/2014/main" id="{64079EAD-905F-FE0D-59B9-4951EED43A9E}"/>
                  </a:ext>
                </a:extLst>
              </p:cNvPr>
              <p:cNvSpPr/>
              <p:nvPr/>
            </p:nvSpPr>
            <p:spPr>
              <a:xfrm>
                <a:off x="12693715" y="1604066"/>
                <a:ext cx="211873" cy="18347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39" name="Rectangle 138">
                <a:extLst>
                  <a:ext uri="{FF2B5EF4-FFF2-40B4-BE49-F238E27FC236}">
                    <a16:creationId xmlns:a16="http://schemas.microsoft.com/office/drawing/2014/main" id="{BF60EFD6-CFE4-C122-4877-6EAEE2E3AD6D}"/>
                  </a:ext>
                </a:extLst>
              </p:cNvPr>
              <p:cNvSpPr/>
              <p:nvPr/>
            </p:nvSpPr>
            <p:spPr>
              <a:xfrm>
                <a:off x="12693715" y="1843704"/>
                <a:ext cx="211873" cy="183474"/>
              </a:xfrm>
              <a:prstGeom prst="rect">
                <a:avLst/>
              </a:prstGeom>
              <a:solidFill>
                <a:srgbClr val="4597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40" name="Rectangle 139">
                <a:extLst>
                  <a:ext uri="{FF2B5EF4-FFF2-40B4-BE49-F238E27FC236}">
                    <a16:creationId xmlns:a16="http://schemas.microsoft.com/office/drawing/2014/main" id="{E4423101-913D-E2BF-F4B3-F101A8C29974}"/>
                  </a:ext>
                </a:extLst>
              </p:cNvPr>
              <p:cNvSpPr/>
              <p:nvPr/>
            </p:nvSpPr>
            <p:spPr>
              <a:xfrm>
                <a:off x="12693715" y="2083342"/>
                <a:ext cx="211873" cy="183474"/>
              </a:xfrm>
              <a:prstGeom prst="rect">
                <a:avLst/>
              </a:prstGeom>
              <a:solidFill>
                <a:srgbClr val="6B6B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41" name="TextBox 4">
                <a:extLst>
                  <a:ext uri="{FF2B5EF4-FFF2-40B4-BE49-F238E27FC236}">
                    <a16:creationId xmlns:a16="http://schemas.microsoft.com/office/drawing/2014/main" id="{FE82699F-917F-9C55-ECE5-195DC7C1856F}"/>
                  </a:ext>
                </a:extLst>
              </p:cNvPr>
              <p:cNvSpPr txBox="1"/>
              <p:nvPr/>
            </p:nvSpPr>
            <p:spPr>
              <a:xfrm>
                <a:off x="12880179" y="590763"/>
                <a:ext cx="2255099" cy="33855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2D Convolutional Layer </a:t>
                </a:r>
              </a:p>
            </p:txBody>
          </p:sp>
          <mc:AlternateContent xmlns:mc="http://schemas.openxmlformats.org/markup-compatibility/2006">
            <mc:Choice xmlns:a14="http://schemas.microsoft.com/office/drawing/2010/main" Requires="a14">
              <p:sp>
                <p:nvSpPr>
                  <p:cNvPr id="142" name="TextBox 5">
                    <a:extLst>
                      <a:ext uri="{FF2B5EF4-FFF2-40B4-BE49-F238E27FC236}">
                        <a16:creationId xmlns:a16="http://schemas.microsoft.com/office/drawing/2014/main" id="{712A1FA7-AE43-005F-87C1-F223DBD5B471}"/>
                      </a:ext>
                    </a:extLst>
                  </p:cNvPr>
                  <p:cNvSpPr txBox="1"/>
                  <p:nvPr/>
                </p:nvSpPr>
                <p:spPr>
                  <a:xfrm>
                    <a:off x="12880179" y="834486"/>
                    <a:ext cx="3292932" cy="33855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Leaky Rectified Linear Unit (</a:t>
                    </a:r>
                    <a14:m>
                      <m:oMath xmlns:m="http://schemas.openxmlformats.org/officeDocument/2006/math">
                        <m:r>
                          <a:rPr lang="en-US" sz="1600" i="1">
                            <a:latin typeface="Cambria Math" panose="02040503050406030204" pitchFamily="18" charset="0"/>
                          </a:rPr>
                          <m:t>𝛼</m:t>
                        </m:r>
                        <m:r>
                          <a:rPr lang="en-US" sz="1600" i="1">
                            <a:latin typeface="Cambria Math" panose="02040503050406030204" pitchFamily="18" charset="0"/>
                          </a:rPr>
                          <m:t>=0.2</m:t>
                        </m:r>
                      </m:oMath>
                    </a14:m>
                    <a:r>
                      <a:rPr lang="en-US" sz="1600">
                        <a:latin typeface="Calibri" panose="020F0502020204030204" pitchFamily="34" charset="0"/>
                        <a:cs typeface="Calibri" panose="020F0502020204030204" pitchFamily="34" charset="0"/>
                      </a:rPr>
                      <a:t>)</a:t>
                    </a:r>
                  </a:p>
                </p:txBody>
              </p:sp>
            </mc:Choice>
            <mc:Fallback>
              <p:sp>
                <p:nvSpPr>
                  <p:cNvPr id="142" name="TextBox 5">
                    <a:extLst>
                      <a:ext uri="{FF2B5EF4-FFF2-40B4-BE49-F238E27FC236}">
                        <a16:creationId xmlns:a16="http://schemas.microsoft.com/office/drawing/2014/main" id="{712A1FA7-AE43-005F-87C1-F223DBD5B471}"/>
                      </a:ext>
                    </a:extLst>
                  </p:cNvPr>
                  <p:cNvSpPr txBox="1">
                    <a:spLocks noRot="1" noChangeAspect="1" noMove="1" noResize="1" noEditPoints="1" noAdjustHandles="1" noChangeArrowheads="1" noChangeShapeType="1" noTextEdit="1"/>
                  </p:cNvSpPr>
                  <p:nvPr/>
                </p:nvSpPr>
                <p:spPr>
                  <a:xfrm>
                    <a:off x="12880179" y="834486"/>
                    <a:ext cx="3292932" cy="338554"/>
                  </a:xfrm>
                  <a:prstGeom prst="rect">
                    <a:avLst/>
                  </a:prstGeom>
                  <a:blipFill>
                    <a:blip r:embed="rId7"/>
                    <a:stretch>
                      <a:fillRect l="-1117" t="-5357"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3" name="TextBox 6">
                    <a:extLst>
                      <a:ext uri="{FF2B5EF4-FFF2-40B4-BE49-F238E27FC236}">
                        <a16:creationId xmlns:a16="http://schemas.microsoft.com/office/drawing/2014/main" id="{315EF408-31BE-F406-528E-ACBC4D4FF9EB}"/>
                      </a:ext>
                    </a:extLst>
                  </p:cNvPr>
                  <p:cNvSpPr txBox="1"/>
                  <p:nvPr/>
                </p:nvSpPr>
                <p:spPr>
                  <a:xfrm>
                    <a:off x="12880180" y="1073610"/>
                    <a:ext cx="2963040" cy="33855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Batch Normalization </a:t>
                    </a:r>
                    <a14:m>
                      <m:oMath xmlns:m="http://schemas.openxmlformats.org/officeDocument/2006/math">
                        <m:d>
                          <m:dPr>
                            <m:ctrlPr>
                              <a:rPr lang="en-US" sz="1600" i="1">
                                <a:latin typeface="Cambria Math" panose="02040503050406030204" pitchFamily="18" charset="0"/>
                              </a:rPr>
                            </m:ctrlPr>
                          </m:dPr>
                          <m:e>
                            <m:r>
                              <a:rPr lang="en-US" sz="1600" i="1">
                                <a:latin typeface="Cambria Math" panose="02040503050406030204" pitchFamily="18" charset="0"/>
                              </a:rPr>
                              <m:t>𝛽</m:t>
                            </m:r>
                            <m:r>
                              <a:rPr lang="en-US" sz="1600" i="1">
                                <a:latin typeface="Cambria Math" panose="02040503050406030204" pitchFamily="18" charset="0"/>
                              </a:rPr>
                              <m:t>=0.8</m:t>
                            </m:r>
                          </m:e>
                        </m:d>
                      </m:oMath>
                    </a14:m>
                    <a:endParaRPr lang="en-US" sz="1600">
                      <a:latin typeface="Calibri" panose="020F0502020204030204" pitchFamily="34" charset="0"/>
                      <a:cs typeface="Calibri" panose="020F0502020204030204" pitchFamily="34" charset="0"/>
                    </a:endParaRPr>
                  </a:p>
                </p:txBody>
              </p:sp>
            </mc:Choice>
            <mc:Fallback>
              <p:sp>
                <p:nvSpPr>
                  <p:cNvPr id="143" name="TextBox 6">
                    <a:extLst>
                      <a:ext uri="{FF2B5EF4-FFF2-40B4-BE49-F238E27FC236}">
                        <a16:creationId xmlns:a16="http://schemas.microsoft.com/office/drawing/2014/main" id="{315EF408-31BE-F406-528E-ACBC4D4FF9EB}"/>
                      </a:ext>
                    </a:extLst>
                  </p:cNvPr>
                  <p:cNvSpPr txBox="1">
                    <a:spLocks noRot="1" noChangeAspect="1" noMove="1" noResize="1" noEditPoints="1" noAdjustHandles="1" noChangeArrowheads="1" noChangeShapeType="1" noTextEdit="1"/>
                  </p:cNvSpPr>
                  <p:nvPr/>
                </p:nvSpPr>
                <p:spPr>
                  <a:xfrm>
                    <a:off x="12880180" y="1073610"/>
                    <a:ext cx="2963040" cy="338554"/>
                  </a:xfrm>
                  <a:prstGeom prst="rect">
                    <a:avLst/>
                  </a:prstGeom>
                  <a:blipFill>
                    <a:blip r:embed="rId8"/>
                    <a:stretch>
                      <a:fillRect l="-1242" t="-5357" b="-21429"/>
                    </a:stretch>
                  </a:blipFill>
                </p:spPr>
                <p:txBody>
                  <a:bodyPr/>
                  <a:lstStyle/>
                  <a:p>
                    <a:r>
                      <a:rPr lang="en-US">
                        <a:noFill/>
                      </a:rPr>
                      <a:t> </a:t>
                    </a:r>
                  </a:p>
                </p:txBody>
              </p:sp>
            </mc:Fallback>
          </mc:AlternateContent>
          <p:sp>
            <p:nvSpPr>
              <p:cNvPr id="144" name="TextBox 7">
                <a:extLst>
                  <a:ext uri="{FF2B5EF4-FFF2-40B4-BE49-F238E27FC236}">
                    <a16:creationId xmlns:a16="http://schemas.microsoft.com/office/drawing/2014/main" id="{BF3379F4-37C0-5397-AF83-649D54B17227}"/>
                  </a:ext>
                </a:extLst>
              </p:cNvPr>
              <p:cNvSpPr txBox="1"/>
              <p:nvPr/>
            </p:nvSpPr>
            <p:spPr>
              <a:xfrm>
                <a:off x="12880179" y="1299115"/>
                <a:ext cx="764376" cy="3385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Flatten</a:t>
                </a:r>
              </a:p>
            </p:txBody>
          </p:sp>
          <p:sp>
            <p:nvSpPr>
              <p:cNvPr id="145" name="TextBox 8">
                <a:extLst>
                  <a:ext uri="{FF2B5EF4-FFF2-40B4-BE49-F238E27FC236}">
                    <a16:creationId xmlns:a16="http://schemas.microsoft.com/office/drawing/2014/main" id="{4F0AEC89-1F36-DEED-3677-28CB9C77A480}"/>
                  </a:ext>
                </a:extLst>
              </p:cNvPr>
              <p:cNvSpPr txBox="1"/>
              <p:nvPr/>
            </p:nvSpPr>
            <p:spPr>
              <a:xfrm>
                <a:off x="12880179" y="1538798"/>
                <a:ext cx="848309" cy="3385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Sigmoid</a:t>
                </a:r>
              </a:p>
            </p:txBody>
          </p:sp>
          <p:sp>
            <p:nvSpPr>
              <p:cNvPr id="146" name="TextBox 9">
                <a:extLst>
                  <a:ext uri="{FF2B5EF4-FFF2-40B4-BE49-F238E27FC236}">
                    <a16:creationId xmlns:a16="http://schemas.microsoft.com/office/drawing/2014/main" id="{A1555910-FC62-66D0-ACF1-391D225A6E21}"/>
                  </a:ext>
                </a:extLst>
              </p:cNvPr>
              <p:cNvSpPr txBox="1"/>
              <p:nvPr/>
            </p:nvSpPr>
            <p:spPr>
              <a:xfrm>
                <a:off x="12880179" y="1777573"/>
                <a:ext cx="2012667" cy="3385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Linear Transformation</a:t>
                </a:r>
              </a:p>
            </p:txBody>
          </p:sp>
          <p:sp>
            <p:nvSpPr>
              <p:cNvPr id="147" name="TextBox 10">
                <a:extLst>
                  <a:ext uri="{FF2B5EF4-FFF2-40B4-BE49-F238E27FC236}">
                    <a16:creationId xmlns:a16="http://schemas.microsoft.com/office/drawing/2014/main" id="{8F047B43-69D1-963D-11B1-9EA0BA0A77DF}"/>
                  </a:ext>
                </a:extLst>
              </p:cNvPr>
              <p:cNvSpPr txBox="1"/>
              <p:nvPr/>
            </p:nvSpPr>
            <p:spPr>
              <a:xfrm>
                <a:off x="12880179" y="2021190"/>
                <a:ext cx="891206" cy="3385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Reshape</a:t>
                </a:r>
              </a:p>
            </p:txBody>
          </p:sp>
          <p:sp>
            <p:nvSpPr>
              <p:cNvPr id="148" name="Rectangle 147">
                <a:extLst>
                  <a:ext uri="{FF2B5EF4-FFF2-40B4-BE49-F238E27FC236}">
                    <a16:creationId xmlns:a16="http://schemas.microsoft.com/office/drawing/2014/main" id="{CB0F2CC2-4755-F9D3-9EE8-0A43688D090F}"/>
                  </a:ext>
                </a:extLst>
              </p:cNvPr>
              <p:cNvSpPr/>
              <p:nvPr/>
            </p:nvSpPr>
            <p:spPr>
              <a:xfrm>
                <a:off x="12691833" y="2328082"/>
                <a:ext cx="211873" cy="183474"/>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49" name="TextBox 12">
                <a:extLst>
                  <a:ext uri="{FF2B5EF4-FFF2-40B4-BE49-F238E27FC236}">
                    <a16:creationId xmlns:a16="http://schemas.microsoft.com/office/drawing/2014/main" id="{8140890B-8FA4-17AE-FF59-DEFFF137E583}"/>
                  </a:ext>
                </a:extLst>
              </p:cNvPr>
              <p:cNvSpPr txBox="1"/>
              <p:nvPr/>
            </p:nvSpPr>
            <p:spPr>
              <a:xfrm>
                <a:off x="12880179" y="2266373"/>
                <a:ext cx="2863587" cy="33855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err="1">
                    <a:latin typeface="Calibri" panose="020F0502020204030204" pitchFamily="34" charset="0"/>
                    <a:cs typeface="Calibri" panose="020F0502020204030204" pitchFamily="34" charset="0"/>
                  </a:rPr>
                  <a:t>Upsample</a:t>
                </a:r>
                <a:r>
                  <a:rPr lang="en-US" sz="1600">
                    <a:latin typeface="Calibri" panose="020F0502020204030204" pitchFamily="34" charset="0"/>
                    <a:cs typeface="Calibri" panose="020F0502020204030204" pitchFamily="34" charset="0"/>
                  </a:rPr>
                  <a:t> (Scale factor = 2)</a:t>
                </a:r>
              </a:p>
            </p:txBody>
          </p:sp>
          <p:sp>
            <p:nvSpPr>
              <p:cNvPr id="150" name="Rectangle 149">
                <a:extLst>
                  <a:ext uri="{FF2B5EF4-FFF2-40B4-BE49-F238E27FC236}">
                    <a16:creationId xmlns:a16="http://schemas.microsoft.com/office/drawing/2014/main" id="{8310A662-84A6-4DF1-BC33-D219B3AAB66F}"/>
                  </a:ext>
                </a:extLst>
              </p:cNvPr>
              <p:cNvSpPr/>
              <p:nvPr/>
            </p:nvSpPr>
            <p:spPr>
              <a:xfrm>
                <a:off x="12690971" y="2573101"/>
                <a:ext cx="211873" cy="183474"/>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51" name="TextBox 15">
                <a:extLst>
                  <a:ext uri="{FF2B5EF4-FFF2-40B4-BE49-F238E27FC236}">
                    <a16:creationId xmlns:a16="http://schemas.microsoft.com/office/drawing/2014/main" id="{739C3C17-B678-38D4-0E4C-DC0E441D565F}"/>
                  </a:ext>
                </a:extLst>
              </p:cNvPr>
              <p:cNvSpPr txBox="1"/>
              <p:nvPr/>
            </p:nvSpPr>
            <p:spPr>
              <a:xfrm>
                <a:off x="12880179" y="2518933"/>
                <a:ext cx="580608" cy="3385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Tanh</a:t>
                </a:r>
              </a:p>
            </p:txBody>
          </p:sp>
        </p:grpSp>
      </p:grpSp>
      <p:sp>
        <p:nvSpPr>
          <p:cNvPr id="168" name="TextBox 23">
            <a:extLst>
              <a:ext uri="{FF2B5EF4-FFF2-40B4-BE49-F238E27FC236}">
                <a16:creationId xmlns:a16="http://schemas.microsoft.com/office/drawing/2014/main" id="{3927F72E-AD4F-49A3-8756-C1E2BB3678E4}"/>
              </a:ext>
            </a:extLst>
          </p:cNvPr>
          <p:cNvSpPr/>
          <p:nvPr/>
        </p:nvSpPr>
        <p:spPr>
          <a:xfrm>
            <a:off x="175846" y="140677"/>
            <a:ext cx="14243539"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err="1">
                <a:solidFill>
                  <a:schemeClr val="lt1"/>
                </a:solidFill>
                <a:latin typeface="Calibri"/>
              </a:rPr>
              <a:t>cGAN</a:t>
            </a:r>
            <a:r>
              <a:rPr lang="en-US" sz="4400" b="1" spc="-1">
                <a:solidFill>
                  <a:schemeClr val="lt1"/>
                </a:solidFill>
                <a:latin typeface="Calibri"/>
              </a:rPr>
              <a:t> Architecture</a:t>
            </a:r>
            <a:endParaRPr lang="en-US" sz="4400" b="0" strike="noStrike" spc="-1">
              <a:solidFill>
                <a:srgbClr val="FFFFFF"/>
              </a:solidFill>
              <a:latin typeface="Arial"/>
            </a:endParaRPr>
          </a:p>
        </p:txBody>
      </p:sp>
    </p:spTree>
    <p:extLst>
      <p:ext uri="{BB962C8B-B14F-4D97-AF65-F5344CB8AC3E}">
        <p14:creationId xmlns:p14="http://schemas.microsoft.com/office/powerpoint/2010/main" val="1055728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3">
            <a:extLst>
              <a:ext uri="{FF2B5EF4-FFF2-40B4-BE49-F238E27FC236}">
                <a16:creationId xmlns:a16="http://schemas.microsoft.com/office/drawing/2014/main" id="{140C66E0-AC2E-47B2-87DE-E770D61326DA}"/>
              </a:ext>
            </a:extLst>
          </p:cNvPr>
          <p:cNvSpPr/>
          <p:nvPr/>
        </p:nvSpPr>
        <p:spPr>
          <a:xfrm>
            <a:off x="190500" y="0"/>
            <a:ext cx="1423035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Training Strategy</a:t>
            </a:r>
            <a:endParaRPr lang="en-US" sz="4400" b="0" strike="noStrike" spc="-1">
              <a:solidFill>
                <a:srgbClr val="FFFFFF"/>
              </a:solidFill>
              <a:latin typeface="Arial"/>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5690731-2363-452D-95FC-FC706BCDB519}"/>
                  </a:ext>
                </a:extLst>
              </p:cNvPr>
              <p:cNvSpPr txBox="1"/>
              <p:nvPr/>
            </p:nvSpPr>
            <p:spPr>
              <a:xfrm>
                <a:off x="190500" y="913455"/>
                <a:ext cx="15270480" cy="1053943"/>
              </a:xfrm>
              <a:prstGeom prst="rect">
                <a:avLst/>
              </a:prstGeom>
              <a:noFill/>
            </p:spPr>
            <p:txBody>
              <a:bodyPr wrap="square" rtlCol="0">
                <a:spAutoFit/>
              </a:bodyPr>
              <a:lstStyle/>
              <a:p>
                <a:r>
                  <a:rPr lang="en-US" sz="2400">
                    <a:latin typeface="Calibri" panose="020F0502020204030204" pitchFamily="34" charset="0"/>
                    <a:cs typeface="Calibri" panose="020F0502020204030204" pitchFamily="34" charset="0"/>
                  </a:rPr>
                  <a:t>The AJP-</a:t>
                </a:r>
                <a:r>
                  <a:rPr lang="en-US" sz="2400" err="1">
                    <a:latin typeface="Calibri" panose="020F0502020204030204" pitchFamily="34" charset="0"/>
                    <a:cs typeface="Calibri" panose="020F0502020204030204" pitchFamily="34" charset="0"/>
                  </a:rPr>
                  <a:t>cGAN</a:t>
                </a:r>
                <a:r>
                  <a:rPr lang="en-US" sz="2400">
                    <a:latin typeface="Calibri" panose="020F0502020204030204" pitchFamily="34" charset="0"/>
                    <a:cs typeface="Calibri" panose="020F0502020204030204" pitchFamily="34" charset="0"/>
                  </a:rPr>
                  <a:t> model is trained using standard conditional GAN loss:</a:t>
                </a:r>
              </a:p>
              <a:p>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rPr>
                          </m:ctrlPr>
                        </m:funcPr>
                        <m:fName>
                          <m:limLow>
                            <m:limLowPr>
                              <m:ctrlPr>
                                <a:rPr lang="en-US" sz="2800" i="1" smtClean="0">
                                  <a:latin typeface="Cambria Math" panose="02040503050406030204" pitchFamily="18" charset="0"/>
                                </a:rPr>
                              </m:ctrlPr>
                            </m:limLowPr>
                            <m:e>
                              <m:r>
                                <m:rPr>
                                  <m:sty m:val="p"/>
                                </m:rPr>
                                <a:rPr lang="en-US" sz="2800" i="0" smtClean="0">
                                  <a:latin typeface="Cambria Math" panose="02040503050406030204" pitchFamily="18" charset="0"/>
                                </a:rPr>
                                <m:t>min</m:t>
                              </m:r>
                            </m:e>
                            <m:lim>
                              <m:r>
                                <a:rPr lang="en-US" sz="2800" b="0" i="1" smtClean="0">
                                  <a:latin typeface="Cambria Math" panose="02040503050406030204" pitchFamily="18" charset="0"/>
                                </a:rPr>
                                <m:t>𝐺</m:t>
                              </m:r>
                            </m:lim>
                          </m:limLow>
                        </m:fName>
                        <m:e>
                          <m:func>
                            <m:funcPr>
                              <m:ctrlPr>
                                <a:rPr lang="en-US" sz="2800" i="1" smtClean="0">
                                  <a:latin typeface="Cambria Math" panose="02040503050406030204" pitchFamily="18" charset="0"/>
                                </a:rPr>
                              </m:ctrlPr>
                            </m:funcPr>
                            <m:fName>
                              <m:limLow>
                                <m:limLowPr>
                                  <m:ctrlPr>
                                    <a:rPr lang="en-US" sz="2800" i="1" smtClean="0">
                                      <a:latin typeface="Cambria Math" panose="02040503050406030204" pitchFamily="18" charset="0"/>
                                    </a:rPr>
                                  </m:ctrlPr>
                                </m:limLowPr>
                                <m:e>
                                  <m:r>
                                    <m:rPr>
                                      <m:sty m:val="p"/>
                                    </m:rPr>
                                    <a:rPr lang="en-US" sz="2800" i="0" smtClean="0">
                                      <a:latin typeface="Cambria Math" panose="02040503050406030204" pitchFamily="18" charset="0"/>
                                    </a:rPr>
                                    <m:t>max</m:t>
                                  </m:r>
                                </m:e>
                                <m:lim>
                                  <m:r>
                                    <a:rPr lang="en-US" sz="2800" b="0" i="1" smtClean="0">
                                      <a:latin typeface="Cambria Math" panose="02040503050406030204" pitchFamily="18" charset="0"/>
                                    </a:rPr>
                                    <m:t>𝐷</m:t>
                                  </m:r>
                                </m:lim>
                              </m:limLow>
                            </m:fName>
                            <m:e>
                              <m:sSub>
                                <m:sSubPr>
                                  <m:ctrlPr>
                                    <a:rPr lang="en-US"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b="0" i="1" smtClean="0">
                                      <a:latin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𝑥</m:t>
                                  </m:r>
                                </m:sub>
                              </m:sSub>
                              <m:d>
                                <m:dPr>
                                  <m:begChr m:val="["/>
                                  <m:endChr m:val="]"/>
                                  <m:ctrlPr>
                                    <a:rPr lang="en-US" sz="2800" i="1" smtClean="0">
                                      <a:latin typeface="Cambria Math" panose="02040503050406030204" pitchFamily="18" charset="0"/>
                                      <a:ea typeface="Cambria Math" panose="02040503050406030204" pitchFamily="18" charset="0"/>
                                    </a:rPr>
                                  </m:ctrlPr>
                                </m:dPr>
                                <m:e>
                                  <m:func>
                                    <m:funcPr>
                                      <m:ctrlPr>
                                        <a:rPr lang="en-US" sz="2800" i="1" smtClean="0">
                                          <a:latin typeface="Cambria Math" panose="02040503050406030204" pitchFamily="18" charset="0"/>
                                          <a:ea typeface="Cambria Math" panose="02040503050406030204" pitchFamily="18" charset="0"/>
                                        </a:rPr>
                                      </m:ctrlPr>
                                    </m:funcPr>
                                    <m:fName>
                                      <m:r>
                                        <m:rPr>
                                          <m:sty m:val="p"/>
                                        </m:rPr>
                                        <a:rPr lang="en-US" sz="2800" i="0" smtClean="0">
                                          <a:latin typeface="Cambria Math" panose="02040503050406030204" pitchFamily="18" charset="0"/>
                                          <a:ea typeface="Cambria Math" panose="02040503050406030204" pitchFamily="18" charset="0"/>
                                        </a:rPr>
                                        <m:t>log</m:t>
                                      </m:r>
                                    </m:fName>
                                    <m:e>
                                      <m:r>
                                        <a:rPr lang="en-US" sz="2800" b="0" i="1" smtClean="0">
                                          <a:latin typeface="Cambria Math" panose="02040503050406030204" pitchFamily="18" charset="0"/>
                                          <a:ea typeface="Cambria Math" panose="02040503050406030204" pitchFamily="18" charset="0"/>
                                        </a:rPr>
                                        <m:t>𝐷</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e>
                                          <m:r>
                                            <a:rPr lang="en-US" sz="2800" b="0" i="1" smtClean="0">
                                              <a:latin typeface="Cambria Math" panose="02040503050406030204" pitchFamily="18" charset="0"/>
                                              <a:ea typeface="Cambria Math" panose="02040503050406030204" pitchFamily="18" charset="0"/>
                                            </a:rPr>
                                            <m:t>𝑐</m:t>
                                          </m:r>
                                        </m:e>
                                      </m:d>
                                    </m:e>
                                  </m:func>
                                </m:e>
                              </m:d>
                            </m:e>
                          </m:func>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i="1">
                                  <a:latin typeface="Cambria Math" panose="02040503050406030204" pitchFamily="18" charset="0"/>
                                </a:rPr>
                                <m:t>𝑐</m:t>
                              </m:r>
                              <m:r>
                                <a:rPr lang="en-US" sz="2800" i="1">
                                  <a:latin typeface="Cambria Math" panose="02040503050406030204" pitchFamily="18" charset="0"/>
                                </a:rPr>
                                <m:t>,</m:t>
                              </m:r>
                              <m:r>
                                <a:rPr lang="en-US" sz="2800" b="0" i="1" smtClean="0">
                                  <a:latin typeface="Cambria Math" panose="02040503050406030204" pitchFamily="18" charset="0"/>
                                </a:rPr>
                                <m:t>𝑧</m:t>
                              </m:r>
                            </m:sub>
                          </m:sSub>
                          <m:d>
                            <m:dPr>
                              <m:begChr m:val="["/>
                              <m:endChr m:val="]"/>
                              <m:ctrlPr>
                                <a:rPr lang="en-US" sz="2800" i="1">
                                  <a:latin typeface="Cambria Math" panose="02040503050406030204" pitchFamily="18" charset="0"/>
                                  <a:ea typeface="Cambria Math" panose="02040503050406030204" pitchFamily="18" charset="0"/>
                                </a:rPr>
                              </m:ctrlPr>
                            </m:dPr>
                            <m:e>
                              <m:func>
                                <m:funcPr>
                                  <m:ctrlPr>
                                    <a:rPr lang="en-US" sz="2800" i="1">
                                      <a:latin typeface="Cambria Math" panose="02040503050406030204" pitchFamily="18" charset="0"/>
                                      <a:ea typeface="Cambria Math" panose="02040503050406030204" pitchFamily="18" charset="0"/>
                                    </a:rPr>
                                  </m:ctrlPr>
                                </m:funcPr>
                                <m:fName>
                                  <m:r>
                                    <m:rPr>
                                      <m:sty m:val="p"/>
                                    </m:rPr>
                                    <a:rPr lang="en-US" sz="2800">
                                      <a:latin typeface="Cambria Math" panose="02040503050406030204" pitchFamily="18" charset="0"/>
                                      <a:ea typeface="Cambria Math" panose="02040503050406030204" pitchFamily="18" charset="0"/>
                                    </a:rPr>
                                    <m:t>log</m:t>
                                  </m:r>
                                </m:fName>
                                <m:e>
                                  <m:d>
                                    <m:dPr>
                                      <m:ctrlPr>
                                        <a:rPr lang="en-US" sz="280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𝐷</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𝐺</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𝑧</m:t>
                                              </m:r>
                                            </m:e>
                                            <m:e>
                                              <m:r>
                                                <a:rPr lang="en-US" sz="2800" i="1">
                                                  <a:latin typeface="Cambria Math" panose="02040503050406030204" pitchFamily="18" charset="0"/>
                                                  <a:ea typeface="Cambria Math" panose="02040503050406030204" pitchFamily="18" charset="0"/>
                                                </a:rPr>
                                                <m:t>𝑐</m:t>
                                              </m:r>
                                            </m:e>
                                          </m:d>
                                        </m:e>
                                        <m:e>
                                          <m:r>
                                            <a:rPr lang="en-US" sz="2800" b="0" i="1" smtClean="0">
                                              <a:latin typeface="Cambria Math" panose="02040503050406030204" pitchFamily="18" charset="0"/>
                                              <a:ea typeface="Cambria Math" panose="02040503050406030204" pitchFamily="18" charset="0"/>
                                            </a:rPr>
                                            <m:t>𝑐</m:t>
                                          </m:r>
                                        </m:e>
                                      </m:d>
                                    </m:e>
                                  </m:d>
                                </m:e>
                              </m:func>
                            </m:e>
                          </m:d>
                        </m:e>
                      </m:func>
                    </m:oMath>
                  </m:oMathPara>
                </a14:m>
                <a:endParaRPr lang="en-US" sz="2400"/>
              </a:p>
            </p:txBody>
          </p:sp>
        </mc:Choice>
        <mc:Fallback>
          <p:sp>
            <p:nvSpPr>
              <p:cNvPr id="6" name="TextBox 5">
                <a:extLst>
                  <a:ext uri="{FF2B5EF4-FFF2-40B4-BE49-F238E27FC236}">
                    <a16:creationId xmlns:a16="http://schemas.microsoft.com/office/drawing/2014/main" id="{95690731-2363-452D-95FC-FC706BCDB519}"/>
                  </a:ext>
                </a:extLst>
              </p:cNvPr>
              <p:cNvSpPr txBox="1">
                <a:spLocks noRot="1" noChangeAspect="1" noMove="1" noResize="1" noEditPoints="1" noAdjustHandles="1" noChangeArrowheads="1" noChangeShapeType="1" noTextEdit="1"/>
              </p:cNvSpPr>
              <p:nvPr/>
            </p:nvSpPr>
            <p:spPr>
              <a:xfrm>
                <a:off x="190500" y="913455"/>
                <a:ext cx="15270480" cy="1053943"/>
              </a:xfrm>
              <a:prstGeom prst="rect">
                <a:avLst/>
              </a:prstGeom>
              <a:blipFill>
                <a:blip r:embed="rId2"/>
                <a:stretch>
                  <a:fillRect l="-599" t="-4624"/>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23A7D2EE-547E-4557-B25C-DBD2FE173AB0}"/>
              </a:ext>
            </a:extLst>
          </p:cNvPr>
          <p:cNvSpPr/>
          <p:nvPr/>
        </p:nvSpPr>
        <p:spPr>
          <a:xfrm rot="16200000">
            <a:off x="6084520" y="634635"/>
            <a:ext cx="355770" cy="244345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74287097-F657-4138-97EA-C57C504CA4F5}"/>
              </a:ext>
            </a:extLst>
          </p:cNvPr>
          <p:cNvSpPr/>
          <p:nvPr/>
        </p:nvSpPr>
        <p:spPr>
          <a:xfrm rot="16200000">
            <a:off x="9788398" y="-237527"/>
            <a:ext cx="355770" cy="416140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DA61703A-AFCA-4464-BEE2-90139E1F8434}"/>
              </a:ext>
            </a:extLst>
          </p:cNvPr>
          <p:cNvSpPr txBox="1"/>
          <p:nvPr/>
        </p:nvSpPr>
        <p:spPr>
          <a:xfrm>
            <a:off x="4615223" y="2112866"/>
            <a:ext cx="3089065"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Discriminator: real image</a:t>
            </a:r>
          </a:p>
        </p:txBody>
      </p:sp>
      <p:sp>
        <p:nvSpPr>
          <p:cNvPr id="10" name="TextBox 9">
            <a:extLst>
              <a:ext uri="{FF2B5EF4-FFF2-40B4-BE49-F238E27FC236}">
                <a16:creationId xmlns:a16="http://schemas.microsoft.com/office/drawing/2014/main" id="{13F8F9EE-FF27-42C1-80C6-105EE6BC113B}"/>
              </a:ext>
            </a:extLst>
          </p:cNvPr>
          <p:cNvSpPr txBox="1"/>
          <p:nvPr/>
        </p:nvSpPr>
        <p:spPr>
          <a:xfrm>
            <a:off x="7924445" y="2159032"/>
            <a:ext cx="4122540" cy="646331"/>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Generator: Adversarial objective (fooling)</a:t>
            </a:r>
          </a:p>
          <a:p>
            <a:pPr algn="ctr"/>
            <a:r>
              <a:rPr lang="en-US">
                <a:latin typeface="Calibri" panose="020F0502020204030204" pitchFamily="34" charset="0"/>
                <a:cs typeface="Calibri" panose="020F0502020204030204" pitchFamily="34" charset="0"/>
              </a:rPr>
              <a:t>Discriminator: fake image</a:t>
            </a:r>
          </a:p>
        </p:txBody>
      </p:sp>
      <p:pic>
        <p:nvPicPr>
          <p:cNvPr id="11" name="Picture 10">
            <a:extLst>
              <a:ext uri="{FF2B5EF4-FFF2-40B4-BE49-F238E27FC236}">
                <a16:creationId xmlns:a16="http://schemas.microsoft.com/office/drawing/2014/main" id="{B8158C22-124A-4846-B858-18A61BCFE061}"/>
              </a:ext>
            </a:extLst>
          </p:cNvPr>
          <p:cNvPicPr>
            <a:picLocks noChangeAspect="1"/>
          </p:cNvPicPr>
          <p:nvPr/>
        </p:nvPicPr>
        <p:blipFill rotWithShape="1">
          <a:blip r:embed="rId3"/>
          <a:srcRect t="5108" b="3838"/>
          <a:stretch/>
        </p:blipFill>
        <p:spPr>
          <a:xfrm>
            <a:off x="2997381" y="3251200"/>
            <a:ext cx="8190987" cy="4079564"/>
          </a:xfrm>
          <a:prstGeom prst="rect">
            <a:avLst/>
          </a:prstGeom>
        </p:spPr>
      </p:pic>
      <p:sp>
        <p:nvSpPr>
          <p:cNvPr id="3" name="TextBox 2">
            <a:extLst>
              <a:ext uri="{FF2B5EF4-FFF2-40B4-BE49-F238E27FC236}">
                <a16:creationId xmlns:a16="http://schemas.microsoft.com/office/drawing/2014/main" id="{C580A233-2237-9885-831A-0CE8F88478DF}"/>
              </a:ext>
            </a:extLst>
          </p:cNvPr>
          <p:cNvSpPr txBox="1"/>
          <p:nvPr/>
        </p:nvSpPr>
        <p:spPr>
          <a:xfrm>
            <a:off x="437082" y="7503954"/>
            <a:ext cx="13771721" cy="400110"/>
          </a:xfrm>
          <a:prstGeom prst="rect">
            <a:avLst/>
          </a:prstGeom>
          <a:noFill/>
        </p:spPr>
        <p:txBody>
          <a:bodyPr wrap="square" lIns="91440" tIns="45720" rIns="91440" bIns="45720" rtlCol="0" anchor="t">
            <a:spAutoFit/>
          </a:bodyPr>
          <a:lstStyle/>
          <a:p>
            <a:pPr algn="ctr"/>
            <a:r>
              <a:rPr lang="en-US" sz="2000" b="1">
                <a:latin typeface="Calibri"/>
                <a:ea typeface="Calibri"/>
                <a:cs typeface="Calibri"/>
              </a:rPr>
              <a:t>Figure 3</a:t>
            </a:r>
            <a:r>
              <a:rPr lang="en-US" sz="2000">
                <a:latin typeface="Calibri"/>
                <a:ea typeface="Calibri"/>
                <a:cs typeface="Calibri"/>
              </a:rPr>
              <a:t>: Training loss vs Epoch</a:t>
            </a:r>
          </a:p>
        </p:txBody>
      </p:sp>
    </p:spTree>
    <p:extLst>
      <p:ext uri="{BB962C8B-B14F-4D97-AF65-F5344CB8AC3E}">
        <p14:creationId xmlns:p14="http://schemas.microsoft.com/office/powerpoint/2010/main" val="2289219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1F6BA529ACBA24E9542AB720C13081B" ma:contentTypeVersion="15" ma:contentTypeDescription="Create a new document." ma:contentTypeScope="" ma:versionID="ceeea4c8b0ebe73f6da6f8cb912170ab">
  <xsd:schema xmlns:xsd="http://www.w3.org/2001/XMLSchema" xmlns:xs="http://www.w3.org/2001/XMLSchema" xmlns:p="http://schemas.microsoft.com/office/2006/metadata/properties" xmlns:ns3="58e6593c-1c14-4192-8e30-f0e1db24886b" xmlns:ns4="bb832b3e-2774-4414-82f0-c6f286849741" targetNamespace="http://schemas.microsoft.com/office/2006/metadata/properties" ma:root="true" ma:fieldsID="3717d67ed47f9b7bec2a9849083be66f" ns3:_="" ns4:_="">
    <xsd:import namespace="58e6593c-1c14-4192-8e30-f0e1db24886b"/>
    <xsd:import namespace="bb832b3e-2774-4414-82f0-c6f286849741"/>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e6593c-1c14-4192-8e30-f0e1db2488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b832b3e-2774-4414-82f0-c6f28684974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bb832b3e-2774-4414-82f0-c6f286849741">
      <UserInfo>
        <DisplayName>Besmer, Caleb</DisplayName>
        <AccountId>18</AccountId>
        <AccountType/>
      </UserInfo>
    </SharedWithUsers>
    <_activity xmlns="58e6593c-1c14-4192-8e30-f0e1db24886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7C7A3C-8526-4910-BFE4-17804199E64D}">
  <ds:schemaRefs>
    <ds:schemaRef ds:uri="58e6593c-1c14-4192-8e30-f0e1db24886b"/>
    <ds:schemaRef ds:uri="bb832b3e-2774-4414-82f0-c6f28684974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CC8FE97-287B-478C-8F83-8F60B1A6A15A}">
  <ds:schemaRefs>
    <ds:schemaRef ds:uri="58e6593c-1c14-4192-8e30-f0e1db24886b"/>
    <ds:schemaRef ds:uri="bb832b3e-2774-4414-82f0-c6f28684974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85053A9-0517-493A-9AA6-938F31B63E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Custom</PresentationFormat>
  <Slides>17</Slides>
  <Notes>15</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Predicting Deposit Morphology of Direct ink writing using conditional Generative Adversarial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Static Ground Test Overview</dc:title>
  <dc:creator>Lucas Utley</dc:creator>
  <cp:revision>1</cp:revision>
  <cp:lastPrinted>2020-09-04T14:28:52Z</cp:lastPrinted>
  <dcterms:created xsi:type="dcterms:W3CDTF">2020-05-22T14:23:42Z</dcterms:created>
  <dcterms:modified xsi:type="dcterms:W3CDTF">2025-05-02T04:31:33Z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0x01010011F6BA529ACBA24E9542AB720C13081B</vt:lpwstr>
  </property>
</Properties>
</file>